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5" r:id="rId1"/>
    <p:sldMasterId id="2147483936" r:id="rId2"/>
    <p:sldMasterId id="2147483959" r:id="rId3"/>
  </p:sldMasterIdLst>
  <p:notesMasterIdLst>
    <p:notesMasterId r:id="rId28"/>
  </p:notesMasterIdLst>
  <p:sldIdLst>
    <p:sldId id="256" r:id="rId4"/>
    <p:sldId id="296" r:id="rId5"/>
    <p:sldId id="332" r:id="rId6"/>
    <p:sldId id="333" r:id="rId7"/>
    <p:sldId id="334" r:id="rId8"/>
    <p:sldId id="357" r:id="rId9"/>
    <p:sldId id="358" r:id="rId10"/>
    <p:sldId id="335" r:id="rId11"/>
    <p:sldId id="359" r:id="rId12"/>
    <p:sldId id="360" r:id="rId13"/>
    <p:sldId id="361" r:id="rId14"/>
    <p:sldId id="337" r:id="rId15"/>
    <p:sldId id="362" r:id="rId16"/>
    <p:sldId id="339" r:id="rId17"/>
    <p:sldId id="354" r:id="rId18"/>
    <p:sldId id="363" r:id="rId19"/>
    <p:sldId id="364" r:id="rId20"/>
    <p:sldId id="340" r:id="rId21"/>
    <p:sldId id="365" r:id="rId22"/>
    <p:sldId id="345" r:id="rId23"/>
    <p:sldId id="347" r:id="rId24"/>
    <p:sldId id="348" r:id="rId25"/>
    <p:sldId id="349" r:id="rId26"/>
    <p:sldId id="366" r:id="rId2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73" d="100"/>
          <a:sy n="73" d="100"/>
        </p:scale>
        <p:origin x="-172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8E98BAF-6E56-4E5B-8569-CBC1EF873E32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4094B3E-258E-4B8D-A555-76A03DBBB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089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464E3-1D25-4DDC-A184-77962950D685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5C79C-1D13-43B9-8679-D9202BA72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9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9FD0F-3E06-44B0-97F9-D942B870A703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71C81-08CC-4645-BCE2-15D0B2F550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78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6900" cy="61991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61991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C477-8E13-41BA-AE56-C33CD155BABE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FF4CD-3D91-4960-8275-736746E50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569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4B7B3-7E3B-41D2-8FCE-9A26AC7EBF44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61B5-53C9-485C-8332-6FB55915B3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370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9CF74-7B4A-41FC-B0A8-50F1A8369041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C3FEE-04A8-4F12-9485-3BC598F35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135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790BC-4A0F-4F8E-A3BB-B1F5624D86BC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94F66-48A4-4E4C-B1B2-35A245F39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262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9603-A81C-42B0-8ECF-6F0EF4206403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3A37-8B46-4CEC-A56E-B4EE9D9F93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497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6AC56-A1C4-4435-8A6A-7BB54D9BAA7C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8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56CAC-145B-4956-8E1D-C0281CC65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538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306F8-2B81-4DAF-B4D2-CB76454F2B1B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4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5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96407-54F7-4BDE-9A3A-30C10307EA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2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7A8D6-8A64-4F96-946B-4A16F9A43B04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3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4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08368-B864-4E7B-8B48-1F41275F5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7354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DE82-5E46-4BF6-8221-57FEA8CEA186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F096-17F9-46F7-A73C-E2CC5381E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17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B9475-9750-4D10-93D7-FB95B493D38B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A390B-EDFC-490F-9438-65318E1D6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795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0E038-2FC1-4392-B174-7DD57B0FB063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563F-71E0-4265-9669-3C29FED4B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635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8724E-23B6-4E4E-9B4D-FF64279B0076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9B379-B947-4F44-9CAD-6D69D4C237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0690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6900" cy="61991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61991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89B59-48AA-4290-BE1E-4C9D67CDCE2C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4B142-63F1-4A89-9CB1-D4ABEE51C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3720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4B7B3-7E3B-41D2-8FCE-9A26AC7EBF44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61B5-53C9-485C-8332-6FB55915B3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175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9CF74-7B4A-41FC-B0A8-50F1A8369041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C3FEE-04A8-4F12-9485-3BC598F35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0345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790BC-4A0F-4F8E-A3BB-B1F5624D86BC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94F66-48A4-4E4C-B1B2-35A245F39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1591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9603-A81C-42B0-8ECF-6F0EF4206403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3A37-8B46-4CEC-A56E-B4EE9D9F93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984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6AC56-A1C4-4435-8A6A-7BB54D9BAA7C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8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56CAC-145B-4956-8E1D-C0281CC65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845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306F8-2B81-4DAF-B4D2-CB76454F2B1B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96407-54F7-4BDE-9A3A-30C10307EA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4579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7A8D6-8A64-4F96-946B-4A16F9A43B04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4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08368-B864-4E7B-8B48-1F41275F5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23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44583-5E2C-4B10-BCDF-0C7EAEC4C23A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395D2-1065-4040-82E3-ACE4A6768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706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DE82-5E46-4BF6-8221-57FEA8CEA186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F096-17F9-46F7-A73C-E2CC5381E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2789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0E038-2FC1-4392-B174-7DD57B0FB063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563F-71E0-4265-9669-3C29FED4B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9429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8724E-23B6-4E4E-9B4D-FF64279B0076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9B379-B947-4F44-9CAD-6D69D4C237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8820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6900" cy="61991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61991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89B59-48AA-4290-BE1E-4C9D67CDCE2C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4B142-63F1-4A89-9CB1-D4ABEE51C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64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C08B7-A400-469B-A3E6-C4DB398A4687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FFB37-9BA6-4FA1-8F85-C5DCA93055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22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7AAE6-B18F-4090-A401-47E95C362202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478A-CEA6-4996-9995-CDA352F61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63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2F40F-6FA7-41B6-AF18-2D8B74EF690B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7F93F-38B9-4751-A49E-E4A970A35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1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E7931-C077-465B-9595-D0B8F1A70073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E7AF0-D885-4559-A75F-0B1015464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5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B9126-BC29-4D1C-B44F-6988E62AB8DE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B24FD-F83E-45B7-B20C-9D166DA65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01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1D58F-B2E6-4278-8D8F-BAEC7F78D631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FD8DD-70B0-4334-AC26-8C82F682B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94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2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CFE324C4-EF60-4E0B-B2AC-7ECE62345A1C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32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4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C5CC2741-6C44-434D-98D6-18CF8C0627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>
          <a:solidFill>
            <a:schemeClr val="tx1"/>
          </a:solidFill>
          <a:latin typeface="+mn-lt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>
          <a:solidFill>
            <a:schemeClr val="tx1"/>
          </a:solidFill>
          <a:latin typeface="+mn-lt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19192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3764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8336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2908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4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6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Прямоугольник 17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Прямая соединительная линия 1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0" name="Прямая соединительная линия 2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1" name="Прямая соединительная линия 23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" name="Прямая соединительная линия 24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5" name="Прямая соединительная линия 25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6" name="Прямая соединительная линия 26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7" name="Прямоугольник 2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8" name="Овал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9" name="Овал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Овал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1" name="Овал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2" name="Овал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6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6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33" name="Дата 27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4463" y="1174750"/>
            <a:ext cx="2286000" cy="381000"/>
          </a:xfrm>
          <a:prstGeom prst="rect">
            <a:avLst/>
          </a:prstGeom>
        </p:spPr>
        <p:txBody>
          <a:bodyPr vert="horz" anchor="ctr" anchorCtr="0"/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2BE1157-6173-4BEA-B61D-7BBC4168EFFE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34" name="Нижний колонтитул 16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6" y="4181475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http://apitu.org.ua</a:t>
            </a:r>
            <a:endParaRPr lang="ru-RU"/>
          </a:p>
        </p:txBody>
      </p:sp>
      <p:sp>
        <p:nvSpPr>
          <p:cNvPr id="35" name="Номер слайда 28"/>
          <p:cNvSpPr>
            <a:spLocks noGrp="1"/>
          </p:cNvSpPr>
          <p:nvPr>
            <p:ph type="sldNum" sz="quarter" idx="4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 vert="horz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7E9FB9-6B6F-4058-9D8A-E60DFC82A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>
          <a:solidFill>
            <a:schemeClr val="tx1"/>
          </a:solidFill>
          <a:latin typeface="+mn-lt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>
          <a:solidFill>
            <a:schemeClr val="tx1"/>
          </a:solidFill>
          <a:latin typeface="+mn-lt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19192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3764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8336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2908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4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Прямоугольник 16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Прямоугольник 17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Прямая соединительная линия 1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Прямая соединительная линия 2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Прямая соединительная линия 23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Прямая соединительная линия 24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Прямая соединительная линия 25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Прямая соединительная линия 26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Прямоугольник 2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Овал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0" name="Овал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1" name="Овал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6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6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33" name="Дата 27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4463" y="1174750"/>
            <a:ext cx="2286000" cy="381000"/>
          </a:xfrm>
          <a:prstGeom prst="rect">
            <a:avLst/>
          </a:prstGeom>
        </p:spPr>
        <p:txBody>
          <a:bodyPr vert="horz" anchor="ctr" anchorCtr="0"/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2BE1157-6173-4BEA-B61D-7BBC4168EFFE}" type="datetime1">
              <a:rPr lang="ru-RU">
                <a:solidFill>
                  <a:srgbClr val="575F6D"/>
                </a:solidFill>
              </a:rPr>
              <a:pPr>
                <a:defRPr/>
              </a:pPr>
              <a:t>17.03.2021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34" name="Нижний колонтитул 16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6" y="4181475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575F6D"/>
                </a:solidFill>
              </a:rPr>
              <a:t>http://apitu.org.ua</a:t>
            </a:r>
            <a:endParaRPr lang="ru-RU">
              <a:solidFill>
                <a:srgbClr val="575F6D"/>
              </a:solidFill>
            </a:endParaRPr>
          </a:p>
        </p:txBody>
      </p:sp>
      <p:sp>
        <p:nvSpPr>
          <p:cNvPr id="35" name="Номер слайда 28"/>
          <p:cNvSpPr>
            <a:spLocks noGrp="1"/>
          </p:cNvSpPr>
          <p:nvPr>
            <p:ph type="sldNum" sz="quarter" idx="4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 vert="horz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7E9FB9-6B6F-4058-9D8A-E60DFC82A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5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>
          <a:solidFill>
            <a:schemeClr val="tx1"/>
          </a:solidFill>
          <a:latin typeface="+mn-lt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>
          <a:solidFill>
            <a:schemeClr val="tx1"/>
          </a:solidFill>
          <a:latin typeface="+mn-lt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19192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3764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8336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2908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2051050" y="333375"/>
            <a:ext cx="6624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>
              <a:solidFill>
                <a:schemeClr val="folHlink"/>
              </a:solidFill>
            </a:endParaRPr>
          </a:p>
        </p:txBody>
      </p:sp>
      <p:sp>
        <p:nvSpPr>
          <p:cNvPr id="3075" name="Прямоугольник 8"/>
          <p:cNvSpPr>
            <a:spLocks noChangeArrowheads="1"/>
          </p:cNvSpPr>
          <p:nvPr/>
        </p:nvSpPr>
        <p:spPr bwMode="auto">
          <a:xfrm>
            <a:off x="1643063" y="500063"/>
            <a:ext cx="7286625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СУМСЬКИЙ ДЕРЖАВНИЙ ПЕДАГОГІЧНИЙ УНІВЕРСИТЕТ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А. С. МАКАРЕНКА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ВАН БОЮАНЬ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ОРГАНІЗАЦІЙНО-ПЕДАГОГІЧНІ ЗАСАДИ ПІДГОТОВКИ ПІАНІСТІВ-ВИКОНАВЦІВ У МИСТЕЦЬКИХ ЗАКЛАДАХ ВИЩОЇ ОСВІТИ КИТАЮ ТА УКРАЇНИ</a:t>
            </a:r>
          </a:p>
          <a:p>
            <a:pPr algn="ctr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Чистякова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Ірина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Анатоліївна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кандидат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наук, доцент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378254" y="260648"/>
            <a:ext cx="8215312" cy="415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indent="271463" algn="ctr" eaLnBrk="1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uk-UA" sz="2400" b="1" dirty="0" smtClean="0">
                <a:latin typeface="Times New Roman"/>
                <a:ea typeface="Times New Roman"/>
              </a:rPr>
              <a:t>Методологічні </a:t>
            </a:r>
            <a:r>
              <a:rPr lang="uk-UA" sz="2400" b="1" dirty="0">
                <a:latin typeface="Times New Roman"/>
                <a:ea typeface="Times New Roman"/>
              </a:rPr>
              <a:t>засади підготовки піаністів-виконавців у мистецьких закладах вищої освіти Китаю </a:t>
            </a:r>
            <a:r>
              <a:rPr lang="uk-UA" sz="2400" b="1" dirty="0" smtClean="0">
                <a:latin typeface="Times New Roman"/>
                <a:ea typeface="Times New Roman"/>
              </a:rPr>
              <a:t>та України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694784"/>
              </p:ext>
            </p:extLst>
          </p:nvPr>
        </p:nvGraphicFramePr>
        <p:xfrm>
          <a:off x="378254" y="1124744"/>
          <a:ext cx="8442218" cy="5577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57642"/>
                <a:gridCol w="518457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Китай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Україна</a:t>
                      </a:r>
                      <a:endParaRPr lang="ru-RU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урахування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філософських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ідей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визначення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всебічного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розвитку</a:t>
                      </a:r>
                      <a:r>
                        <a:rPr lang="ru-RU" dirty="0" smtClean="0"/>
                        <a:t> студента як </a:t>
                      </a:r>
                      <a:r>
                        <a:rPr lang="ru-RU" dirty="0" err="1" smtClean="0"/>
                        <a:t>спеціальної</a:t>
                      </a:r>
                      <a:r>
                        <a:rPr lang="ru-RU" dirty="0" smtClean="0"/>
                        <a:t> мети </a:t>
                      </a:r>
                      <a:r>
                        <a:rPr lang="ru-RU" dirty="0" err="1" smtClean="0"/>
                        <a:t>фортепіанної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підготовки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урахування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принципів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навчання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забезпечення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гармонійного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розвитку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майбутнього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музиканта</a:t>
                      </a:r>
                      <a:r>
                        <a:rPr lang="ru-RU" dirty="0" smtClean="0"/>
                        <a:t> через </a:t>
                      </a:r>
                      <a:r>
                        <a:rPr lang="ru-RU" dirty="0" err="1" smtClean="0"/>
                        <a:t>розвиваюче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навчання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урахування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методології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формування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вміння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музично-виконавської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інтерпретації</a:t>
                      </a:r>
                      <a:r>
                        <a:rPr lang="ru-RU" dirty="0" smtClean="0"/>
                        <a:t> як </a:t>
                      </a:r>
                      <a:r>
                        <a:rPr lang="ru-RU" dirty="0" err="1" smtClean="0"/>
                        <a:t>важливого</a:t>
                      </a:r>
                      <a:r>
                        <a:rPr lang="ru-RU" dirty="0" smtClean="0"/>
                        <a:t> компоненту </a:t>
                      </a:r>
                      <a:r>
                        <a:rPr lang="ru-RU" dirty="0" err="1" smtClean="0"/>
                        <a:t>фахової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підготовки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майбутнього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піаніста-виконавця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інтенсифікація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розвитку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музичного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мислення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майбутнього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піаніста-виконавця</a:t>
                      </a:r>
                      <a:r>
                        <a:rPr lang="ru-RU" dirty="0" smtClean="0"/>
                        <a:t>; </a:t>
                      </a:r>
                      <a:r>
                        <a:rPr lang="ru-RU" dirty="0" err="1" smtClean="0"/>
                        <a:t>використання</a:t>
                      </a:r>
                      <a:r>
                        <a:rPr lang="ru-RU" dirty="0" smtClean="0"/>
                        <a:t> проблемного </a:t>
                      </a:r>
                      <a:r>
                        <a:rPr lang="ru-RU" dirty="0" err="1" smtClean="0"/>
                        <a:t>навчання</a:t>
                      </a:r>
                      <a:r>
                        <a:rPr lang="ru-RU" dirty="0" smtClean="0"/>
                        <a:t> й системного </a:t>
                      </a:r>
                      <a:r>
                        <a:rPr lang="ru-RU" dirty="0" err="1" smtClean="0"/>
                        <a:t>підходу</a:t>
                      </a:r>
                      <a:r>
                        <a:rPr lang="ru-RU" dirty="0" smtClean="0"/>
                        <a:t> в </a:t>
                      </a:r>
                      <a:r>
                        <a:rPr lang="ru-RU" dirty="0" err="1" smtClean="0"/>
                        <a:t>процесі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фортепіанного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навчання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актуалізація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необхідності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практичної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реалізації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індивідуального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підходу</a:t>
                      </a:r>
                      <a:r>
                        <a:rPr lang="ru-RU" dirty="0" smtClean="0"/>
                        <a:t> в </a:t>
                      </a:r>
                      <a:r>
                        <a:rPr lang="ru-RU" dirty="0" err="1" smtClean="0"/>
                        <a:t>процесі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фортепіанної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підготовки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179512" y="116632"/>
            <a:ext cx="8964488" cy="415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indent="271463" algn="ctr" eaLnBrk="1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uk-UA" sz="2000" b="1" dirty="0" smtClean="0">
                <a:latin typeface="Times New Roman"/>
                <a:ea typeface="Times New Roman"/>
              </a:rPr>
              <a:t>Періоди </a:t>
            </a:r>
            <a:r>
              <a:rPr lang="uk-UA" sz="2000" b="1" dirty="0">
                <a:latin typeface="Times New Roman"/>
                <a:ea typeface="Times New Roman"/>
              </a:rPr>
              <a:t>й етапи розвитку фортепіанних шкіл Китаю та </a:t>
            </a:r>
            <a:r>
              <a:rPr lang="uk-UA" sz="2000" b="1" dirty="0" smtClean="0">
                <a:latin typeface="Times New Roman"/>
                <a:ea typeface="Times New Roman"/>
              </a:rPr>
              <a:t>України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668477"/>
              </p:ext>
            </p:extLst>
          </p:nvPr>
        </p:nvGraphicFramePr>
        <p:xfrm>
          <a:off x="323528" y="548680"/>
          <a:ext cx="8442218" cy="606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7812"/>
                <a:gridCol w="2699547"/>
                <a:gridCol w="2694859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Китай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Україна</a:t>
                      </a:r>
                      <a:endParaRPr lang="ru-RU" sz="1400" b="1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Зародження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католицький (поч. 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</a:rPr>
                        <a:t>VII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 століття – останнє десятиліття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</a:rPr>
                        <a:t>VII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І століття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spc="-20" dirty="0" smtClean="0">
                          <a:effectLst/>
                          <a:latin typeface="Times New Roman"/>
                          <a:ea typeface="Times New Roman"/>
                        </a:rPr>
                        <a:t>аматорський (перша половина ХІХ століття)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протестантський (ХІХ століття)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spc="-20" dirty="0" smtClean="0">
                          <a:effectLst/>
                          <a:latin typeface="Times New Roman"/>
                          <a:ea typeface="Times New Roman"/>
                        </a:rPr>
                        <a:t>становлення (друга половинна ХІХ століття)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державницько-просвітницький (поч. ХХ століття)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spc="-20" dirty="0" smtClean="0">
                          <a:effectLst/>
                          <a:latin typeface="Times New Roman"/>
                          <a:ea typeface="Times New Roman"/>
                        </a:rPr>
                        <a:t>професіоналізації (кінець ХІХ – перша чверть ХХ століття)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Становлення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>
                          <a:effectLst/>
                          <a:latin typeface="Times New Roman"/>
                          <a:ea typeface="Times New Roman"/>
                        </a:rPr>
                        <a:t>започаткувальний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 (30–40-і роки ХХ століття)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spc="-20" dirty="0" smtClean="0">
                          <a:effectLst/>
                          <a:latin typeface="Times New Roman"/>
                          <a:ea typeface="Times New Roman"/>
                        </a:rPr>
                        <a:t>популяризації (1940 – 50-і рр.)</a:t>
                      </a:r>
                      <a:endParaRPr lang="ru-RU" sz="16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>
                          <a:effectLst/>
                          <a:latin typeface="Times New Roman"/>
                          <a:ea typeface="Times New Roman"/>
                        </a:rPr>
                        <a:t>активізаційний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 (поч. 50-х років – перша половина 60-х років ХХ століття)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spc="-20" dirty="0" smtClean="0">
                          <a:effectLst/>
                          <a:latin typeface="Times New Roman"/>
                          <a:ea typeface="Times New Roman"/>
                        </a:rPr>
                        <a:t>постмодерністський (1960 – 80-і рр.)</a:t>
                      </a:r>
                      <a:endParaRPr lang="uk-UA" sz="1600" dirty="0" smtClean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Розквіту</a:t>
                      </a:r>
                      <a:r>
                        <a:rPr lang="ru-RU" sz="2400" dirty="0" smtClean="0"/>
                        <a:t>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600" dirty="0" err="1" smtClean="0">
                          <a:effectLst/>
                          <a:latin typeface="Times New Roman"/>
                          <a:ea typeface="Times New Roman"/>
                        </a:rPr>
                        <a:t>дезорганізаційний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 (друга половина 60-х років – 70-і роки ХХ століття)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spc="-20" dirty="0" smtClean="0">
                          <a:effectLst/>
                          <a:latin typeface="Times New Roman"/>
                          <a:ea typeface="Times New Roman"/>
                        </a:rPr>
                        <a:t>розквіту (90-і рр. ХХ ст. – початок ХХІ ст.)</a:t>
                      </a:r>
                      <a:endParaRPr lang="uk-UA" sz="16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відновлення (80–90-і роки ХХ століття)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6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популяризація (2000–2010-і роки)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50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3"/>
          <p:cNvSpPr>
            <a:spLocks noChangeArrowheads="1"/>
          </p:cNvSpPr>
          <p:nvPr/>
        </p:nvSpPr>
        <p:spPr bwMode="auto">
          <a:xfrm>
            <a:off x="285750" y="1196752"/>
            <a:ext cx="8358188" cy="372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271463" algn="ctr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Завдання 3</a:t>
            </a:r>
          </a:p>
          <a:p>
            <a:pPr indent="271463" algn="ctr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4000" dirty="0">
                <a:latin typeface="Times New Roman"/>
                <a:ea typeface="Calibri"/>
              </a:rPr>
              <a:t>висвітлити зміст підготовки піаністів-виконавців у мистецьких закладах вищої освіти Китаю та України</a:t>
            </a:r>
            <a:endParaRPr lang="uk-UA" sz="3600" dirty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uk-UA" sz="2400" dirty="0">
              <a:latin typeface="Times New Roman" pitchFamily="18" charset="0"/>
            </a:endParaRPr>
          </a:p>
          <a:p>
            <a:pPr indent="271463" algn="just" eaLnBrk="1" hangingPunct="1">
              <a:lnSpc>
                <a:spcPct val="80000"/>
              </a:lnSpc>
            </a:pPr>
            <a:endParaRPr lang="uk-UA" sz="2400" dirty="0">
              <a:latin typeface="Times New Roman" pitchFamily="18" charset="0"/>
            </a:endParaRPr>
          </a:p>
          <a:p>
            <a:pPr indent="271463" algn="just" eaLnBrk="1" hangingPunct="1">
              <a:lnSpc>
                <a:spcPct val="80000"/>
              </a:lnSpc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378254" y="260648"/>
            <a:ext cx="8215312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indent="271463" algn="ctr" eaLnBrk="1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uk-UA" sz="2400" b="1" dirty="0" smtClean="0">
                <a:latin typeface="Times New Roman"/>
                <a:ea typeface="Times New Roman"/>
              </a:rPr>
              <a:t>Змістові особливості </a:t>
            </a:r>
            <a:r>
              <a:rPr lang="uk-UA" sz="2400" b="1" dirty="0">
                <a:latin typeface="Times New Roman"/>
                <a:ea typeface="Times New Roman"/>
              </a:rPr>
              <a:t>підготовки піаністів-виконавців у мистецьких закладах вищої освіти Китаю та України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874161"/>
              </p:ext>
            </p:extLst>
          </p:nvPr>
        </p:nvGraphicFramePr>
        <p:xfrm>
          <a:off x="378254" y="1124744"/>
          <a:ext cx="8442218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49730"/>
                <a:gridCol w="439248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Китай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Україна</a:t>
                      </a:r>
                      <a:endParaRPr lang="ru-RU" sz="1400" b="1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</a:rPr>
                        <a:t>підготовка піаністів-виконавців у мистецьких закладах вищої освіти проводиться відповідно до вимог сучасності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</a:rPr>
                        <a:t>у структурі навчальних планів враховується китайський та український менталітет 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</a:rPr>
                        <a:t>навчання включає в себе загальну підготовку, морально-етичну, культурологічну, </a:t>
                      </a:r>
                      <a:r>
                        <a:rPr lang="uk-UA" sz="2400" dirty="0" err="1" smtClean="0">
                          <a:effectLst/>
                          <a:latin typeface="Times New Roman"/>
                          <a:ea typeface="Times New Roman"/>
                        </a:rPr>
                        <a:t>загальнопрофесійну</a:t>
                      </a:r>
                      <a:r>
                        <a:rPr lang="uk-UA" sz="24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</a:rPr>
                        <a:t>і серйозну спеціальну підготовку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</a:rPr>
                        <a:t>передбачає широкий спектр працевлаштування випускників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</a:rPr>
                        <a:t>мета навчання</a:t>
                      </a:r>
                      <a:r>
                        <a:rPr lang="uk-UA" sz="24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</a:rPr>
                        <a:t>– формування висококваліфікованого, ерудованого піаніста-виконавця і педагога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94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154" y="1196752"/>
            <a:ext cx="8429625" cy="334860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58775" algn="ctr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indent="358775" algn="ctr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uk-UA" sz="4400" dirty="0">
                <a:latin typeface="Times New Roman"/>
                <a:ea typeface="Calibri"/>
              </a:rPr>
              <a:t>охарактеризувати форми, методи та технології підготовки піаністів-виконавців у мистецьких закладах вищої освіти Китаю та України</a:t>
            </a:r>
            <a:endParaRPr lang="uk-UA" sz="4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atin typeface="Times New Roman"/>
                <a:ea typeface="Times New Roman"/>
              </a:rPr>
              <a:t>Основні форми </a:t>
            </a:r>
            <a:r>
              <a:rPr lang="uk-UA" sz="2000" b="1" dirty="0">
                <a:latin typeface="Times New Roman"/>
                <a:ea typeface="Times New Roman"/>
              </a:rPr>
              <a:t>підготовки піаністів-виконавців у мистецьких закладах вищої освіти </a:t>
            </a:r>
            <a:r>
              <a:rPr lang="uk-UA" sz="2000" b="1" dirty="0" smtClean="0">
                <a:latin typeface="Times New Roman"/>
                <a:ea typeface="Times New Roman"/>
              </a:rPr>
              <a:t>Китаю та України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308834"/>
              </p:ext>
            </p:extLst>
          </p:nvPr>
        </p:nvGraphicFramePr>
        <p:xfrm>
          <a:off x="273102" y="1052736"/>
          <a:ext cx="8403354" cy="4145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01677"/>
                <a:gridCol w="42016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Китай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Україна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майстер-класи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лекції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концерти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практичні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змагання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індивідуальні заняття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індивідуальні</a:t>
                      </a:r>
                      <a:r>
                        <a:rPr lang="uk-UA" sz="28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заняття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групові заняття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групові заняття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семінари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виступи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effectLst/>
                          <a:latin typeface="Times New Roman"/>
                          <a:ea typeface="Times New Roman"/>
                        </a:rPr>
                        <a:t>змагання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61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4949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atin typeface="Times New Roman"/>
                <a:ea typeface="Times New Roman"/>
              </a:rPr>
              <a:t>Провідні методи підготовки </a:t>
            </a:r>
            <a:r>
              <a:rPr lang="uk-UA" sz="2000" b="1" dirty="0">
                <a:latin typeface="Times New Roman"/>
                <a:ea typeface="Times New Roman"/>
              </a:rPr>
              <a:t>піаністів-виконавців у мистецьких закладах вищої освіти </a:t>
            </a:r>
            <a:r>
              <a:rPr lang="uk-UA" sz="2000" b="1" dirty="0" smtClean="0">
                <a:latin typeface="Times New Roman"/>
                <a:ea typeface="Times New Roman"/>
              </a:rPr>
              <a:t>Китаю та України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01575"/>
              </p:ext>
            </p:extLst>
          </p:nvPr>
        </p:nvGraphicFramePr>
        <p:xfrm>
          <a:off x="72008" y="857747"/>
          <a:ext cx="8964488" cy="596931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4691"/>
                <a:gridCol w="3967553"/>
                <a:gridCol w="804505"/>
                <a:gridCol w="3677739"/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Китай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Україна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819101">
                <a:tc rowSpan="3"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effectLst/>
                          <a:latin typeface="Times New Roman"/>
                          <a:ea typeface="Times New Roman"/>
                        </a:rPr>
                        <a:t>Традиційні </a:t>
                      </a:r>
                      <a:endParaRPr lang="ru-RU" sz="2800" dirty="0"/>
                    </a:p>
                  </a:txBody>
                  <a:tcPr vert="vert270"/>
                </a:tc>
                <a:tc rowSpan="3">
                  <a:txBody>
                    <a:bodyPr/>
                    <a:lstStyle/>
                    <a:p>
                      <a:pPr algn="just"/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вправи, прослуховування музики композиторів, які були сучасниками композитора, якого вивчали; демонстрація музичних творів викладачами; прослуховування записів конкретного твору, який вивчається, та інших творів того самого композитора; ознайомлення з іншими видами мистецтва того самого періоду; запам’ятовування через слухову, зорову, </a:t>
                      </a:r>
                      <a:r>
                        <a:rPr lang="uk-UA" sz="1700" dirty="0" err="1" smtClean="0">
                          <a:effectLst/>
                          <a:latin typeface="Times New Roman"/>
                          <a:ea typeface="Times New Roman"/>
                        </a:rPr>
                        <a:t>кінестетичну</a:t>
                      </a: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 та аналітичну пам’ять; прослуховування записів професійними виконавцями; відвідування живих виступів; запис студентами власної гри та подальше її критичне оцінювання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effectLst/>
                          <a:latin typeface="Times New Roman"/>
                          <a:ea typeface="Times New Roman"/>
                        </a:rPr>
                        <a:t>базові </a:t>
                      </a:r>
                      <a:endParaRPr lang="ru-RU" sz="2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вивчення творів за програмою; ескізне опрацювання творів; читання з листка; транспонування; підбір на слух; ілюстративний (показу) та вербальний (словесного пояснення); невербальні методи (жестикуляція та підспівування</a:t>
                      </a:r>
                      <a:endParaRPr lang="ru-RU" sz="1600" dirty="0"/>
                    </a:p>
                  </a:txBody>
                  <a:tcPr/>
                </a:tc>
              </a:tr>
              <a:tr h="1224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effectLst/>
                          <a:latin typeface="Times New Roman"/>
                          <a:ea typeface="Times New Roman"/>
                        </a:rPr>
                        <a:t>дидактичні </a:t>
                      </a:r>
                      <a:endParaRPr lang="ru-RU" sz="2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словесно-ілюстративний, репродуктивний, репродуктивно-варіативний, проблемно-пошуковий, спостереження, аналіз, </a:t>
                      </a:r>
                      <a:r>
                        <a:rPr lang="uk-UA" sz="1600" dirty="0" err="1" smtClean="0">
                          <a:effectLst/>
                          <a:latin typeface="Times New Roman"/>
                          <a:ea typeface="Times New Roman"/>
                        </a:rPr>
                        <a:t>проєктування</a:t>
                      </a: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, моделювання, імпровізація</a:t>
                      </a:r>
                      <a:endParaRPr lang="ru-RU" sz="1600" dirty="0"/>
                    </a:p>
                  </a:txBody>
                  <a:tcPr/>
                </a:tc>
              </a:tr>
              <a:tr h="1224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err="1" smtClean="0">
                          <a:effectLst/>
                          <a:latin typeface="Times New Roman"/>
                          <a:ea typeface="Times New Roman"/>
                        </a:rPr>
                        <a:t>загально-наукові</a:t>
                      </a:r>
                      <a:r>
                        <a:rPr lang="uk-UA" sz="1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аналіз, узагальнення, систематизація, синтез, порівняльний аналіз, рефлексія</a:t>
                      </a:r>
                      <a:endParaRPr lang="ru-RU" sz="1600" dirty="0"/>
                    </a:p>
                  </a:txBody>
                  <a:tcPr/>
                </a:tc>
              </a:tr>
              <a:tr h="113144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err="1" smtClean="0"/>
                        <a:t>Іннова-ційні</a:t>
                      </a:r>
                      <a:endParaRPr lang="ru-RU" sz="18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effectLst/>
                          <a:latin typeface="Times New Roman"/>
                          <a:ea typeface="Times New Roman"/>
                        </a:rPr>
                        <a:t>метод прикладної фортепіанної педагогіки Сінді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специфічні музичні </a:t>
                      </a:r>
                      <a:endParaRPr lang="ru-RU" sz="16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зорове охоплення нотного тексту на кілька тактів наперед, слухове уявлення, слуховий аналіз, слухове регулювання, наслідування, спрощення фактури музичного твору, творча адаптація музичного твору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35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spc="-10" dirty="0" smtClean="0">
                <a:latin typeface="Times New Roman"/>
                <a:ea typeface="Times New Roman"/>
              </a:rPr>
              <a:t>Сучасні </a:t>
            </a:r>
            <a:r>
              <a:rPr lang="uk-UA" sz="2000" b="1" spc="-10" dirty="0">
                <a:latin typeface="Times New Roman"/>
                <a:ea typeface="Times New Roman"/>
              </a:rPr>
              <a:t>технології </a:t>
            </a:r>
            <a:r>
              <a:rPr lang="uk-UA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підготовки піаністів-виконавців у мистецьких закладах вищої освіти Китаю </a:t>
            </a:r>
            <a:r>
              <a:rPr lang="uk-UA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та </a:t>
            </a:r>
            <a:r>
              <a:rPr lang="uk-UA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України</a:t>
            </a:r>
            <a:endParaRPr lang="ru-RU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464738"/>
              </p:ext>
            </p:extLst>
          </p:nvPr>
        </p:nvGraphicFramePr>
        <p:xfrm>
          <a:off x="273102" y="1052736"/>
          <a:ext cx="8403354" cy="4145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01677"/>
                <a:gridCol w="42016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Китай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Україна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музичного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виконавства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задачна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особистісно-орієнтована 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інтеграційна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технологічної підготовки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46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412776"/>
            <a:ext cx="828675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58775" algn="ctr" eaLnBrk="1" hangingPunct="1">
              <a:lnSpc>
                <a:spcPct val="90000"/>
              </a:lnSpc>
              <a:defRPr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5</a:t>
            </a:r>
          </a:p>
          <a:p>
            <a:pPr indent="358775" algn="ctr" eaLnBrk="1" hangingPunct="1">
              <a:lnSpc>
                <a:spcPct val="90000"/>
              </a:lnSpc>
              <a:defRPr/>
            </a:pPr>
            <a:r>
              <a:rPr lang="uk-UA" sz="3600" dirty="0">
                <a:latin typeface="Times New Roman"/>
                <a:ea typeface="Calibri"/>
              </a:rPr>
              <a:t>виявити провідні напрями вдосконалення підготовки піаністів-виконавців у мистецьких закладах вищої освіти Китаю та України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atin typeface="Times New Roman"/>
                <a:ea typeface="Times New Roman"/>
              </a:rPr>
              <a:t>Рекомендації, </a:t>
            </a:r>
            <a:r>
              <a:rPr lang="uk-UA" sz="2000" b="1" dirty="0">
                <a:latin typeface="Times New Roman"/>
                <a:ea typeface="Times New Roman"/>
              </a:rPr>
              <a:t>які сприятимуть підвищенню якості підготовки піаністів-виконавців у мистецьких закладах вищої освіти</a:t>
            </a:r>
            <a:endParaRPr lang="ru-RU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24346"/>
              </p:ext>
            </p:extLst>
          </p:nvPr>
        </p:nvGraphicFramePr>
        <p:xfrm>
          <a:off x="249248" y="896526"/>
          <a:ext cx="8691386" cy="58605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45693"/>
                <a:gridCol w="4345693"/>
              </a:tblGrid>
              <a:tr h="49994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Китай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Україна</a:t>
                      </a:r>
                      <a:endParaRPr lang="ru-RU" dirty="0"/>
                    </a:p>
                  </a:txBody>
                  <a:tcPr/>
                </a:tc>
              </a:tr>
              <a:tr h="1029287"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підвищувати рівень музично-теоретичних знань, історичного мислення та слухового досвіду сприйняття європейської музики тими, хто навчається;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забезпечення високої якості освіти, яка б відповідала актуальним і перспективним потребам особистості й суспільства; </a:t>
                      </a:r>
                      <a:endParaRPr lang="ru-RU" sz="1600" dirty="0"/>
                    </a:p>
                  </a:txBody>
                  <a:tcPr/>
                </a:tc>
              </a:tr>
              <a:tr h="79402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удосконалення механізму виконавського освоєння музикантами звукового простору;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формування цілісної системи відповідних знань, умінь, навичок, досвіду самостійної діяльності майбутніх фахівців; </a:t>
                      </a:r>
                      <a:endParaRPr lang="ru-RU" sz="2800" dirty="0"/>
                    </a:p>
                  </a:txBody>
                  <a:tcPr/>
                </a:tc>
              </a:tr>
              <a:tr h="102928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формувати уявлення студентів про музичну драматургію;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оптимізація процесу формування професійної компетентності майбутнього піаніста-виконавця в контексті інтеграційних культурно-освітніх процесів</a:t>
                      </a:r>
                      <a:endParaRPr lang="ru-RU" sz="1600" dirty="0" smtClean="0"/>
                    </a:p>
                  </a:txBody>
                  <a:tcPr/>
                </a:tc>
              </a:tr>
              <a:tr h="102928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здійснювати керівництво самостійною роботою студентів шляхом спеціальних завдань, спрямованих на розширення художнього світогляду, загального тезаурусу;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131900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effectLst/>
                          <a:latin typeface="Times New Roman"/>
                          <a:ea typeface="Times New Roman"/>
                        </a:rPr>
                        <a:t>розробити та створити в мережі Інтернет спеціалізований ресурс для популяризації передових методів підготовки піаністів-виконавців 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00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/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СУПЕРЕЧНОСТІ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Содержимое 5"/>
          <p:cNvSpPr>
            <a:spLocks noGrp="1"/>
          </p:cNvSpPr>
          <p:nvPr>
            <p:ph idx="1"/>
          </p:nvPr>
        </p:nvSpPr>
        <p:spPr>
          <a:xfrm>
            <a:off x="251520" y="764704"/>
            <a:ext cx="8001000" cy="5832648"/>
          </a:xfrm>
        </p:spPr>
        <p:txBody>
          <a:bodyPr/>
          <a:lstStyle/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uk-UA" spc="-20" dirty="0">
                <a:latin typeface="Times New Roman"/>
                <a:ea typeface="Times New Roman"/>
              </a:rPr>
              <a:t>між вимогами організаційно-змістової модернізації музичної освіти та недостатнім виконанням цих вимог у педагогічній практиці мистецького закладу вищої освіти</a:t>
            </a:r>
            <a:r>
              <a:rPr lang="uk-UA" spc="-20" dirty="0" smtClean="0">
                <a:latin typeface="Times New Roman"/>
                <a:ea typeface="Times New Roman"/>
              </a:rPr>
              <a:t>;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uk-UA" spc="-20" dirty="0" smtClean="0">
                <a:latin typeface="Times New Roman"/>
                <a:ea typeface="Times New Roman"/>
              </a:rPr>
              <a:t> 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uk-UA" dirty="0">
                <a:latin typeface="Times New Roman"/>
                <a:ea typeface="Times New Roman"/>
              </a:rPr>
              <a:t>між потребою науковців у вивченні й узагальненні педагогічних надбань щодо підготовки піаністів-виконавців у мистецьких закладах вищої освіти Китаю й України та практичною відсутністю систематичних наукових розвідок із досліджуваної проблематики; </a:t>
            </a:r>
            <a:endParaRPr lang="uk-UA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uk-UA" dirty="0">
                <a:latin typeface="Times New Roman"/>
                <a:ea typeface="Times New Roman"/>
              </a:rPr>
              <a:t>між наявністю позитивного досвіду імплементації підготовки піаністів-виконавців у мистецьких закладах вищої освіти Китаю й України та відсутністю фундаментальних вітчизняних порівняльно-педагогічних досліджень в означеній сфері.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84976" cy="648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uk-UA" sz="2800" b="1" dirty="0">
                <a:latin typeface="Times New Roman" pitchFamily="18" charset="0"/>
              </a:rPr>
              <a:t>Наукова новизна отриманих результатів  дослідження</a:t>
            </a:r>
            <a:r>
              <a:rPr lang="uk-UA" sz="2800" dirty="0">
                <a:latin typeface="Times New Roman" pitchFamily="18" charset="0"/>
              </a:rPr>
              <a:t> </a:t>
            </a:r>
            <a:endParaRPr lang="uk-UA" sz="2800" i="1" dirty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uk-UA" sz="2000" i="1" dirty="0">
                <a:latin typeface="Times New Roman" pitchFamily="18" charset="0"/>
              </a:rPr>
              <a:t>      вперше </a:t>
            </a:r>
            <a:r>
              <a:rPr lang="uk-UA" sz="2000" dirty="0">
                <a:latin typeface="Times New Roman" pitchFamily="18" charset="0"/>
              </a:rPr>
              <a:t>у вітчизняній педагогічній науці: </a:t>
            </a:r>
            <a:endParaRPr lang="en-US" sz="2000" dirty="0">
              <a:latin typeface="Times New Roman" pitchFamily="18" charset="0"/>
            </a:endParaRPr>
          </a:p>
          <a:p>
            <a:pPr indent="360000" algn="just"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"/>
              <a:defRPr/>
            </a:pPr>
            <a:r>
              <a:rPr lang="uk-UA" sz="23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цілісно 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з’ясовано </a:t>
            </a:r>
            <a:r>
              <a:rPr lang="uk-UA" sz="2300" spc="-20" dirty="0" err="1">
                <a:solidFill>
                  <a:srgbClr val="000000"/>
                </a:solidFill>
                <a:latin typeface="Times New Roman"/>
                <a:ea typeface="Times New Roman"/>
              </a:rPr>
              <a:t>oрганiзацiйнo-пeдагoгiчні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300" spc="-20" dirty="0" err="1">
                <a:solidFill>
                  <a:srgbClr val="000000"/>
                </a:solidFill>
                <a:latin typeface="Times New Roman"/>
                <a:ea typeface="Times New Roman"/>
              </a:rPr>
              <a:t>заcади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300" dirty="0">
                <a:latin typeface="Times New Roman"/>
                <a:ea typeface="Times New Roman"/>
              </a:rPr>
              <a:t>підготовки піаністів-виконавців у мистецьких закладах вищої освіти Китаю та України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endParaRPr lang="uk-UA" sz="2300" spc="-2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360000" algn="just"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"/>
              <a:defRPr/>
            </a:pPr>
            <a:r>
              <a:rPr lang="uk-UA" sz="23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 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межах характеристики теоретичних засад досліджуваного феномену розкрито методологічні засади та виокремлено етапи розвитку </a:t>
            </a:r>
            <a:r>
              <a:rPr lang="uk-UA" sz="2300" dirty="0">
                <a:latin typeface="Times New Roman"/>
                <a:ea typeface="Times New Roman"/>
              </a:rPr>
              <a:t>підготовки піаністів-виконавців у мистецьких закладах вищої освіти Китаю та України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endParaRPr lang="uk-UA" sz="2300" spc="-2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360000" algn="just"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"/>
              <a:defRPr/>
            </a:pPr>
            <a:r>
              <a:rPr lang="uk-UA" sz="23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Висвітлено 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зміст </a:t>
            </a:r>
            <a:r>
              <a:rPr lang="uk-UA" sz="2300" dirty="0">
                <a:latin typeface="Times New Roman"/>
                <a:ea typeface="Times New Roman"/>
              </a:rPr>
              <a:t>підготовки піаністів-виконавців у мистецьких закладах вищої освіти Китаю та України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endParaRPr lang="uk-UA" sz="2300" spc="-2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360000" algn="just"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"/>
              <a:defRPr/>
            </a:pPr>
            <a:r>
              <a:rPr lang="uk-UA" sz="23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Охарактеризовано 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форми, методи й технології </a:t>
            </a:r>
            <a:r>
              <a:rPr lang="uk-UA" sz="2300" dirty="0">
                <a:latin typeface="Times New Roman"/>
                <a:ea typeface="Times New Roman"/>
              </a:rPr>
              <a:t>підготовки піаністів-виконавців у мистецьких закладах вищої освіти Китаю та України</a:t>
            </a:r>
            <a:r>
              <a:rPr lang="uk-UA" sz="2300" spc="-2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endParaRPr lang="uk-UA" sz="2300" spc="-2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360000" algn="just"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"/>
              <a:defRPr/>
            </a:pPr>
            <a:r>
              <a:rPr lang="uk-UA" sz="2300" dirty="0" smtClean="0">
                <a:latin typeface="Times New Roman"/>
                <a:ea typeface="Times New Roman"/>
              </a:rPr>
              <a:t>Виявлено </a:t>
            </a:r>
            <a:r>
              <a:rPr lang="uk-UA" sz="2300" dirty="0">
                <a:latin typeface="Times New Roman"/>
                <a:ea typeface="Times New Roman"/>
              </a:rPr>
              <a:t>провідні напрями вдосконалення підготовки піаністів-виконавців у мистецьких закладах вищої освіти Китаю та України</a:t>
            </a:r>
            <a:endParaRPr lang="uk-UA" sz="23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3" y="285750"/>
            <a:ext cx="8143875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58775" algn="ctr" eaLnBrk="1" hangingPunct="1">
              <a:defRPr/>
            </a:pPr>
            <a:r>
              <a:rPr lang="uk-UA" sz="2400" b="1" dirty="0">
                <a:latin typeface="Times New Roman" pitchFamily="18" charset="0"/>
              </a:rPr>
              <a:t>Практичне значення отриманих результатів дослідження</a:t>
            </a:r>
            <a:endParaRPr lang="uk-UA" sz="2400" dirty="0">
              <a:latin typeface="Times New Roman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5671185" algn="l"/>
              </a:tabLst>
            </a:pPr>
            <a:r>
              <a:rPr lang="uk-UA" sz="2400" dirty="0" smtClean="0">
                <a:latin typeface="Times New Roman"/>
                <a:ea typeface="Times New Roman"/>
              </a:rPr>
              <a:t>Узагальнені </a:t>
            </a:r>
            <a:r>
              <a:rPr lang="uk-UA" sz="2400" dirty="0">
                <a:latin typeface="Times New Roman"/>
                <a:ea typeface="Times New Roman"/>
              </a:rPr>
              <a:t>положення щодо методологічних засад мистецької вищої освіти, історичного розвитку фортепіанних шкіл Китаю та України, змісту, форм, методів і технологій підготовки піаністів-виконавців у мистецьких закладах вищої освіти Китаю та України можуть бути використані в процесі формування освітньої політики в галузі вищої мистецької освіти, розроблення методичного забезпечення означеного процесу, викладання лекційних, семінарських і практичних занять для студентів, магістрантів та аспірантів мистецьких закладів вищої освіти.</a:t>
            </a:r>
            <a:endParaRPr lang="ru-RU" sz="24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  <a:tabLst>
                <a:tab pos="5671185" algn="l"/>
              </a:tabLst>
            </a:pPr>
            <a:r>
              <a:rPr lang="uk-UA" sz="2400" dirty="0">
                <a:latin typeface="Times New Roman"/>
                <a:ea typeface="Times New Roman"/>
              </a:rPr>
              <a:t>Прогностичний потенціал проведеного дослідження зумовлюється можливістю використання отриманих результатів для здійснення подальшої науково-дослідницької роботи в даному напрямі у процесі модернізації вітчизняної системи вищої мистецької освіти.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625" y="1071563"/>
            <a:ext cx="7572375" cy="164660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58775" algn="ctr" eaLnBrk="1" hangingPunct="1">
              <a:buFont typeface="Arial" charset="0"/>
              <a:buNone/>
              <a:defRPr/>
            </a:pPr>
            <a:r>
              <a:rPr lang="uk-UA" sz="2400" b="1" dirty="0">
                <a:latin typeface="Times New Roman" pitchFamily="18" charset="0"/>
              </a:rPr>
              <a:t>НА ПОДАЛЬШЕ ВИВЧЕННЯ ЗАСЛУГОВУЄ: </a:t>
            </a:r>
          </a:p>
          <a:p>
            <a:pPr indent="360000" algn="just"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"/>
              <a:defRPr/>
            </a:pPr>
            <a:r>
              <a:rPr lang="uk-UA" sz="2400" dirty="0">
                <a:latin typeface="Times New Roman"/>
                <a:ea typeface="Times New Roman"/>
              </a:rPr>
              <a:t>інноваційний досвід професійної підготовки піаністів-виконавців у мистецьких закладах вищої освіти Китаю та України</a:t>
            </a:r>
            <a:endParaRPr lang="uk-UA" sz="2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357188" y="571500"/>
            <a:ext cx="8229600" cy="586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3050" indent="-273050" algn="ctr" eaLnBrk="1" fontAlgn="auto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uk-UA" sz="2400" kern="0" cap="all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273050" indent="-273050" algn="ctr" eaLnBrk="1" fontAlgn="auto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uk-UA" sz="2400" kern="0" cap="all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273050" indent="-273050" algn="ctr" eaLnBrk="1" fontAlgn="auto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uk-UA" sz="2400" kern="0" cap="all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273050" indent="-273050" algn="ctr" eaLnBrk="1" fontAlgn="auto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uk-UA" sz="2400" kern="0" cap="all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273050" indent="-273050" algn="ctr" eaLnBrk="1" fontAlgn="auto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uk-UA" sz="2400" kern="0" cap="all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273050" indent="-273050" algn="ctr" eaLnBrk="1" fontAlgn="auto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uk-UA" sz="4000" b="1" kern="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Дякуємо за увагу!</a:t>
            </a:r>
            <a:endParaRPr lang="ru-RU" sz="4000" b="1" kern="0" cap="all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2051050" y="333375"/>
            <a:ext cx="6624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>
              <a:solidFill>
                <a:srgbClr val="3B435B"/>
              </a:solidFill>
            </a:endParaRPr>
          </a:p>
        </p:txBody>
      </p:sp>
      <p:sp>
        <p:nvSpPr>
          <p:cNvPr id="3075" name="Прямоугольник 8"/>
          <p:cNvSpPr>
            <a:spLocks noChangeArrowheads="1"/>
          </p:cNvSpPr>
          <p:nvPr/>
        </p:nvSpPr>
        <p:spPr bwMode="auto">
          <a:xfrm>
            <a:off x="1643063" y="500063"/>
            <a:ext cx="7286625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СУМСЬКИЙ ДЕРЖАВНИЙ ПЕДАГОГІЧНИЙ УНІВЕРСИТЕТ</a:t>
            </a:r>
            <a:b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А. С. МАКАРЕНКА 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ВАН БОЮАНЬ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ОРГАНІЗАЦІЙНО-ПЕДАГОГІЧНІ ЗАСАДИ ПІДГОТОВКИ ПІАНІСТІВ-ВИКОНАВЦІВ У МИСТЕЦЬКИХ ЗАКЛАДАХ ВИЩОЇ ОСВІТИ КИТАЮ ТА УКРАЇНИ</a:t>
            </a:r>
          </a:p>
          <a:p>
            <a:pPr algn="ctr"/>
            <a:endParaRPr lang="uk-UA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Чистякова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Ірина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Анатоліївна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</a:t>
            </a: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наук, доцент</a:t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69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7900988" cy="4873625"/>
          </a:xfrm>
        </p:spPr>
        <p:txBody>
          <a:bodyPr/>
          <a:lstStyle/>
          <a:p>
            <a:pPr marL="107950" indent="273050" algn="just">
              <a:buNone/>
            </a:pPr>
            <a:r>
              <a:rPr lang="ru-RU" sz="3200" dirty="0" err="1" smtClean="0"/>
              <a:t>з’ясувати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теоретичні</a:t>
            </a:r>
            <a:r>
              <a:rPr lang="ru-RU" sz="3200" dirty="0" smtClean="0"/>
              <a:t> </a:t>
            </a:r>
            <a:r>
              <a:rPr lang="ru-RU" sz="3200" dirty="0"/>
              <a:t>та </a:t>
            </a:r>
            <a:r>
              <a:rPr lang="ru-RU" sz="3200" dirty="0" err="1" smtClean="0"/>
              <a:t>практичні</a:t>
            </a:r>
            <a:r>
              <a:rPr lang="ru-RU" sz="3200" dirty="0" smtClean="0"/>
              <a:t> засади </a:t>
            </a:r>
            <a:r>
              <a:rPr lang="ru-RU" sz="3200" dirty="0" err="1"/>
              <a:t>підготовки</a:t>
            </a:r>
            <a:r>
              <a:rPr lang="ru-RU" sz="3200" dirty="0"/>
              <a:t> </a:t>
            </a:r>
            <a:r>
              <a:rPr lang="ru-RU" sz="3200" dirty="0" err="1"/>
              <a:t>піаністів-виконавців</a:t>
            </a:r>
            <a:r>
              <a:rPr lang="ru-RU" sz="3200" dirty="0"/>
              <a:t> у </a:t>
            </a:r>
            <a:r>
              <a:rPr lang="ru-RU" sz="3200" dirty="0" err="1"/>
              <a:t>мистецьких</a:t>
            </a:r>
            <a:r>
              <a:rPr lang="ru-RU" sz="3200" dirty="0"/>
              <a:t> закладах </a:t>
            </a:r>
            <a:r>
              <a:rPr lang="ru-RU" sz="3200" dirty="0" err="1"/>
              <a:t>вищої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 Китаю та </a:t>
            </a:r>
            <a:r>
              <a:rPr lang="ru-RU" sz="3200" dirty="0" err="1"/>
              <a:t>України</a:t>
            </a:r>
            <a:endParaRPr lang="ru-RU" sz="3200" dirty="0" smtClean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/>
          <a:lstStyle/>
          <a:p>
            <a:pPr algn="ctr">
              <a:defRPr/>
            </a:pPr>
            <a:r>
              <a:rPr lang="uk-UA" sz="2400" b="1" cap="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 дослідження:</a:t>
            </a:r>
            <a:r>
              <a:rPr lang="uk-UA" sz="2400" cap="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4294967295"/>
          </p:nvPr>
        </p:nvSpPr>
        <p:spPr>
          <a:xfrm>
            <a:off x="428625" y="785813"/>
            <a:ext cx="7929563" cy="5688012"/>
          </a:xfrm>
        </p:spPr>
        <p:txBody>
          <a:bodyPr/>
          <a:lstStyle/>
          <a:p>
            <a:pPr marL="107950" indent="273050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ОБ’ЄКТ ДОСЛІДЖЕННЯ </a:t>
            </a:r>
            <a:r>
              <a:rPr lang="uk-UA" dirty="0" smtClean="0"/>
              <a:t>– </a:t>
            </a:r>
            <a:r>
              <a:rPr lang="ru-RU" sz="2800" dirty="0" err="1"/>
              <a:t>мистецька</a:t>
            </a:r>
            <a:r>
              <a:rPr lang="ru-RU" sz="2800" dirty="0"/>
              <a:t> </a:t>
            </a:r>
            <a:r>
              <a:rPr lang="ru-RU" sz="2800" dirty="0" err="1"/>
              <a:t>вища</a:t>
            </a:r>
            <a:r>
              <a:rPr lang="ru-RU" sz="2800" dirty="0"/>
              <a:t> </a:t>
            </a:r>
            <a:r>
              <a:rPr lang="ru-RU" sz="2800" dirty="0" err="1"/>
              <a:t>освіта</a:t>
            </a:r>
            <a:r>
              <a:rPr lang="ru-RU" sz="2800" dirty="0"/>
              <a:t> Китаю та </a:t>
            </a:r>
            <a:r>
              <a:rPr lang="ru-RU" sz="2800" dirty="0" err="1"/>
              <a:t>України</a:t>
            </a:r>
            <a:endParaRPr lang="uk-UA" sz="2800" dirty="0" smtClean="0"/>
          </a:p>
          <a:p>
            <a:pPr marL="107950" indent="273050" algn="just">
              <a:buFont typeface="Wingdings" pitchFamily="2" charset="2"/>
              <a:buNone/>
            </a:pPr>
            <a:endParaRPr lang="ru-RU" dirty="0" smtClean="0"/>
          </a:p>
          <a:p>
            <a:pPr marL="107950" indent="273050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ПРЕДМЕТ ДОСЛІДЖЕННЯ </a:t>
            </a:r>
            <a:r>
              <a:rPr lang="uk-UA" dirty="0" smtClean="0"/>
              <a:t>–</a:t>
            </a:r>
            <a:r>
              <a:rPr lang="uk-UA" b="1" dirty="0" smtClean="0"/>
              <a:t> </a:t>
            </a:r>
            <a:r>
              <a:rPr lang="ru-RU" sz="2800" dirty="0" err="1"/>
              <a:t>теоретичні</a:t>
            </a:r>
            <a:r>
              <a:rPr lang="ru-RU" sz="2800" dirty="0"/>
              <a:t> та </a:t>
            </a:r>
            <a:r>
              <a:rPr lang="ru-RU" sz="2800" dirty="0" err="1"/>
              <a:t>практичні</a:t>
            </a:r>
            <a:r>
              <a:rPr lang="ru-RU" sz="2800" dirty="0"/>
              <a:t> засади </a:t>
            </a:r>
            <a:r>
              <a:rPr lang="ru-RU" sz="2800" dirty="0" err="1"/>
              <a:t>підготовки</a:t>
            </a:r>
            <a:r>
              <a:rPr lang="ru-RU" sz="2800" dirty="0"/>
              <a:t> </a:t>
            </a:r>
            <a:r>
              <a:rPr lang="ru-RU" sz="2800" dirty="0" err="1"/>
              <a:t>піаністів-виконавців</a:t>
            </a:r>
            <a:r>
              <a:rPr lang="ru-RU" sz="2800" dirty="0"/>
              <a:t> у </a:t>
            </a:r>
            <a:r>
              <a:rPr lang="ru-RU" sz="2800" dirty="0" err="1"/>
              <a:t>мистецьких</a:t>
            </a:r>
            <a:r>
              <a:rPr lang="ru-RU" sz="2800" dirty="0"/>
              <a:t> закладах </a:t>
            </a:r>
            <a:r>
              <a:rPr lang="ru-RU" sz="2800" dirty="0" err="1"/>
              <a:t>вищої</a:t>
            </a:r>
            <a:r>
              <a:rPr lang="ru-RU" sz="2800" dirty="0"/>
              <a:t> </a:t>
            </a:r>
            <a:r>
              <a:rPr lang="ru-RU" sz="2800" dirty="0" err="1"/>
              <a:t>освіти</a:t>
            </a:r>
            <a:r>
              <a:rPr lang="ru-RU" sz="2800" dirty="0"/>
              <a:t> Китаю та </a:t>
            </a:r>
            <a:r>
              <a:rPr lang="ru-RU" sz="2800" dirty="0" err="1"/>
              <a:t>України</a:t>
            </a:r>
            <a:r>
              <a:rPr lang="uk-UA" sz="2800" dirty="0" smtClean="0"/>
              <a:t>.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3"/>
          <p:cNvSpPr>
            <a:spLocks noChangeArrowheads="1"/>
          </p:cNvSpPr>
          <p:nvPr/>
        </p:nvSpPr>
        <p:spPr bwMode="auto">
          <a:xfrm>
            <a:off x="285750" y="1700808"/>
            <a:ext cx="8215313" cy="3034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271463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Завдання 1</a:t>
            </a:r>
          </a:p>
          <a:p>
            <a:pPr indent="271463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з’ясувати стан розробленості проблеми підготовки піаністів-виконавців у мистецьких закладах вищої освіти Китаю та України у вітчизняних дослідженнях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  <a:p>
            <a:pPr indent="271463" algn="just" eaLnBrk="1" hangingPunct="1">
              <a:lnSpc>
                <a:spcPct val="80000"/>
              </a:lnSpc>
              <a:buClr>
                <a:srgbClr val="0D0D0D"/>
              </a:buClr>
            </a:pPr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3"/>
          <p:cNvSpPr>
            <a:spLocks noChangeArrowheads="1"/>
          </p:cNvSpPr>
          <p:nvPr/>
        </p:nvSpPr>
        <p:spPr bwMode="auto">
          <a:xfrm>
            <a:off x="107504" y="260648"/>
            <a:ext cx="8784976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tabLst>
                <a:tab pos="630555" algn="l"/>
                <a:tab pos="6400800" algn="l"/>
                <a:tab pos="6515100" algn="l"/>
              </a:tabLst>
            </a:pPr>
            <a:r>
              <a:rPr lang="uk-UA" sz="2400" b="1" dirty="0" smtClean="0">
                <a:latin typeface="Times New Roman"/>
                <a:ea typeface="Times New Roman"/>
              </a:rPr>
              <a:t>Аспекти </a:t>
            </a:r>
            <a:r>
              <a:rPr lang="uk-UA" sz="2400" b="1" dirty="0">
                <a:latin typeface="Times New Roman"/>
                <a:ea typeface="Times New Roman"/>
              </a:rPr>
              <a:t>розгляду проблеми підготовки піаністів-виконавців у мистецьких закладах вищої освіти Китаю та </a:t>
            </a:r>
            <a:r>
              <a:rPr lang="uk-UA" sz="2400" b="1" dirty="0" smtClean="0">
                <a:latin typeface="Times New Roman"/>
                <a:ea typeface="Times New Roman"/>
              </a:rPr>
              <a:t>України</a:t>
            </a:r>
          </a:p>
          <a:p>
            <a:pPr lvl="0" algn="ctr">
              <a:spcAft>
                <a:spcPts val="0"/>
              </a:spcAft>
              <a:tabLst>
                <a:tab pos="630555" algn="l"/>
                <a:tab pos="6400800" algn="l"/>
                <a:tab pos="6515100" algn="l"/>
              </a:tabLst>
            </a:pPr>
            <a:endParaRPr lang="uk-UA" sz="2400" b="1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-"/>
              <a:tabLst>
                <a:tab pos="630555" algn="l"/>
                <a:tab pos="6400800" algn="l"/>
                <a:tab pos="6515100" algn="l"/>
              </a:tabLst>
            </a:pPr>
            <a:r>
              <a:rPr lang="uk-UA" sz="2400" dirty="0" smtClean="0">
                <a:latin typeface="Times New Roman"/>
                <a:ea typeface="Times New Roman"/>
              </a:rPr>
              <a:t>проблеми </a:t>
            </a:r>
            <a:r>
              <a:rPr lang="uk-UA" sz="2400" dirty="0">
                <a:latin typeface="Times New Roman"/>
                <a:ea typeface="Times New Roman"/>
              </a:rPr>
              <a:t>фахової підготовки майбутніх піаністів із КНР у системі музичної освіти України (</a:t>
            </a:r>
            <a:r>
              <a:rPr lang="uk-UA" sz="2400" dirty="0" err="1">
                <a:latin typeface="Times New Roman"/>
                <a:ea typeface="Times New Roman"/>
              </a:rPr>
              <a:t>Гу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Юй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Мей</a:t>
            </a:r>
            <a:r>
              <a:rPr lang="uk-UA" sz="2400" dirty="0">
                <a:latin typeface="Times New Roman"/>
                <a:ea typeface="Times New Roman"/>
              </a:rPr>
              <a:t>, Ма Ге </a:t>
            </a:r>
            <a:r>
              <a:rPr lang="uk-UA" sz="2400" dirty="0" err="1">
                <a:latin typeface="Times New Roman"/>
                <a:ea typeface="Times New Roman"/>
              </a:rPr>
              <a:t>Шунь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Сюй</a:t>
            </a:r>
            <a:r>
              <a:rPr lang="uk-UA" sz="2400" dirty="0">
                <a:latin typeface="Times New Roman"/>
                <a:ea typeface="Times New Roman"/>
              </a:rPr>
              <a:t> Дин </a:t>
            </a:r>
            <a:r>
              <a:rPr lang="uk-UA" sz="2400" dirty="0" err="1">
                <a:latin typeface="Times New Roman"/>
                <a:ea typeface="Times New Roman"/>
              </a:rPr>
              <a:t>Чжун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Чжан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Цзянь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Го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Чжау</a:t>
            </a:r>
            <a:r>
              <a:rPr lang="uk-UA" sz="2400" dirty="0">
                <a:latin typeface="Times New Roman"/>
                <a:ea typeface="Times New Roman"/>
              </a:rPr>
              <a:t> Сон </a:t>
            </a:r>
            <a:r>
              <a:rPr lang="uk-UA" sz="2400" dirty="0" err="1">
                <a:latin typeface="Times New Roman"/>
                <a:ea typeface="Times New Roman"/>
              </a:rPr>
              <a:t>Жу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Чжоу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Чжен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Сун</a:t>
            </a:r>
            <a:r>
              <a:rPr lang="uk-UA" sz="2400" dirty="0">
                <a:latin typeface="Times New Roman"/>
                <a:ea typeface="Times New Roman"/>
              </a:rPr>
              <a:t>, Шен </a:t>
            </a:r>
            <a:r>
              <a:rPr lang="uk-UA" sz="2400" dirty="0" err="1">
                <a:latin typeface="Times New Roman"/>
                <a:ea typeface="Times New Roman"/>
              </a:rPr>
              <a:t>Сіан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Юй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Тен</a:t>
            </a:r>
            <a:r>
              <a:rPr lang="uk-UA" sz="2400" dirty="0">
                <a:latin typeface="Times New Roman"/>
                <a:ea typeface="Times New Roman"/>
              </a:rPr>
              <a:t> Ган, Ян </a:t>
            </a:r>
            <a:r>
              <a:rPr lang="uk-UA" sz="2400" dirty="0" err="1">
                <a:latin typeface="Times New Roman"/>
                <a:ea typeface="Times New Roman"/>
              </a:rPr>
              <a:t>Хун</a:t>
            </a:r>
            <a:r>
              <a:rPr lang="uk-UA" sz="2400" dirty="0">
                <a:latin typeface="Times New Roman"/>
                <a:ea typeface="Times New Roman"/>
              </a:rPr>
              <a:t> Нянь та ін.);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-"/>
              <a:tabLst>
                <a:tab pos="630555" algn="l"/>
                <a:tab pos="6400800" algn="l"/>
                <a:tab pos="6515100" algn="l"/>
              </a:tabLst>
            </a:pPr>
            <a:r>
              <a:rPr lang="uk-UA" sz="2400" dirty="0">
                <a:latin typeface="Times New Roman"/>
                <a:ea typeface="Times New Roman"/>
              </a:rPr>
              <a:t>проблеми підготовки піаністів у вітчизняних закладах освіти різного рівня (О. Єременко, Г. Падалка, Г. Побережна, О. Ростовський, О. </a:t>
            </a:r>
            <a:r>
              <a:rPr lang="uk-UA" sz="2400" dirty="0" err="1">
                <a:latin typeface="Times New Roman"/>
                <a:ea typeface="Times New Roman"/>
              </a:rPr>
              <a:t>Рудницька</a:t>
            </a:r>
            <a:r>
              <a:rPr lang="uk-UA" sz="2400" dirty="0">
                <a:latin typeface="Times New Roman"/>
                <a:ea typeface="Times New Roman"/>
              </a:rPr>
              <a:t>, О. </a:t>
            </a:r>
            <a:r>
              <a:rPr lang="uk-UA" sz="2400" dirty="0" err="1">
                <a:latin typeface="Times New Roman"/>
                <a:ea typeface="Times New Roman"/>
              </a:rPr>
              <a:t>Щолокова</a:t>
            </a:r>
            <a:r>
              <a:rPr lang="uk-UA" sz="2400" dirty="0">
                <a:latin typeface="Times New Roman"/>
                <a:ea typeface="Times New Roman"/>
              </a:rPr>
              <a:t> та ін.);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-"/>
              <a:tabLst>
                <a:tab pos="630555" algn="l"/>
                <a:tab pos="6400800" algn="l"/>
                <a:tab pos="6515100" algn="l"/>
              </a:tabLst>
            </a:pPr>
            <a:r>
              <a:rPr lang="uk-UA" sz="2400" dirty="0">
                <a:latin typeface="Times New Roman"/>
                <a:ea typeface="Times New Roman"/>
              </a:rPr>
              <a:t>методичні засади підготовки піаністів (</a:t>
            </a:r>
            <a:r>
              <a:rPr lang="uk-UA" sz="2400" dirty="0" err="1">
                <a:latin typeface="Times New Roman"/>
                <a:ea typeface="Times New Roman"/>
              </a:rPr>
              <a:t>Хоу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Юе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Ін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Шічжень</a:t>
            </a:r>
            <a:r>
              <a:rPr lang="uk-UA" sz="2400" dirty="0">
                <a:latin typeface="Times New Roman"/>
                <a:ea typeface="Times New Roman"/>
              </a:rPr>
              <a:t>, Дань </a:t>
            </a:r>
            <a:r>
              <a:rPr lang="uk-UA" sz="2400" dirty="0" err="1">
                <a:latin typeface="Times New Roman"/>
                <a:ea typeface="Times New Roman"/>
              </a:rPr>
              <a:t>Чжаоі</a:t>
            </a:r>
            <a:r>
              <a:rPr lang="uk-UA" sz="2400" dirty="0">
                <a:latin typeface="Times New Roman"/>
                <a:ea typeface="Times New Roman"/>
              </a:rPr>
              <a:t>, Лі </a:t>
            </a:r>
            <a:r>
              <a:rPr lang="uk-UA" sz="2400" dirty="0" err="1">
                <a:latin typeface="Times New Roman"/>
                <a:ea typeface="Times New Roman"/>
              </a:rPr>
              <a:t>Фейлань</a:t>
            </a:r>
            <a:r>
              <a:rPr lang="uk-UA" sz="2400" dirty="0">
                <a:latin typeface="Times New Roman"/>
                <a:ea typeface="Times New Roman"/>
              </a:rPr>
              <a:t>, Лі </a:t>
            </a:r>
            <a:r>
              <a:rPr lang="uk-UA" sz="2400" dirty="0" err="1">
                <a:latin typeface="Times New Roman"/>
                <a:ea typeface="Times New Roman"/>
              </a:rPr>
              <a:t>Інхая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Чен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Чженвей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Шугуан</a:t>
            </a:r>
            <a:r>
              <a:rPr lang="uk-UA" sz="2400" dirty="0">
                <a:latin typeface="Times New Roman"/>
                <a:ea typeface="Times New Roman"/>
              </a:rPr>
              <a:t> (Китай); О. Алексєєв, О. </a:t>
            </a:r>
            <a:r>
              <a:rPr lang="uk-UA" sz="2400" dirty="0" err="1">
                <a:latin typeface="Times New Roman"/>
                <a:ea typeface="Times New Roman"/>
              </a:rPr>
              <a:t>Андрейко</a:t>
            </a:r>
            <a:r>
              <a:rPr lang="uk-UA" sz="2400" dirty="0">
                <a:latin typeface="Times New Roman"/>
                <a:ea typeface="Times New Roman"/>
              </a:rPr>
              <a:t>, В. Антонюк, В. </a:t>
            </a:r>
            <a:r>
              <a:rPr lang="uk-UA" sz="2400" dirty="0" err="1">
                <a:latin typeface="Times New Roman"/>
                <a:ea typeface="Times New Roman"/>
              </a:rPr>
              <a:t>Буцяк</a:t>
            </a:r>
            <a:r>
              <a:rPr lang="uk-UA" sz="2400" dirty="0">
                <a:latin typeface="Times New Roman"/>
                <a:ea typeface="Times New Roman"/>
              </a:rPr>
              <a:t>, Н. Гребенюк, Н. </a:t>
            </a:r>
            <a:r>
              <a:rPr lang="uk-UA" sz="2400" dirty="0" err="1">
                <a:latin typeface="Times New Roman"/>
                <a:ea typeface="Times New Roman"/>
              </a:rPr>
              <a:t>Гуральник</a:t>
            </a:r>
            <a:r>
              <a:rPr lang="uk-UA" sz="2400" dirty="0">
                <a:latin typeface="Times New Roman"/>
                <a:ea typeface="Times New Roman"/>
              </a:rPr>
              <a:t>, Л. Дмитрієв, В. Лабунець, Н. </a:t>
            </a:r>
            <a:r>
              <a:rPr lang="uk-UA" sz="2400" dirty="0" err="1">
                <a:latin typeface="Times New Roman"/>
                <a:ea typeface="Times New Roman"/>
              </a:rPr>
              <a:t>Мозгальова</a:t>
            </a:r>
            <a:r>
              <a:rPr lang="uk-UA" sz="2400" dirty="0">
                <a:latin typeface="Times New Roman"/>
                <a:ea typeface="Times New Roman"/>
              </a:rPr>
              <a:t>, Г. </a:t>
            </a:r>
            <a:r>
              <a:rPr lang="uk-UA" sz="2400" dirty="0" err="1">
                <a:latin typeface="Times New Roman"/>
                <a:ea typeface="Times New Roman"/>
              </a:rPr>
              <a:t>Ципін</a:t>
            </a:r>
            <a:r>
              <a:rPr lang="uk-UA" sz="2400" dirty="0">
                <a:latin typeface="Times New Roman"/>
                <a:ea typeface="Times New Roman"/>
              </a:rPr>
              <a:t>, Ю. </a:t>
            </a:r>
            <a:r>
              <a:rPr lang="uk-UA" sz="2400" dirty="0" err="1">
                <a:latin typeface="Times New Roman"/>
                <a:ea typeface="Times New Roman"/>
              </a:rPr>
              <a:t>Юцевич</a:t>
            </a:r>
            <a:r>
              <a:rPr lang="uk-UA" sz="2400" dirty="0">
                <a:latin typeface="Times New Roman"/>
                <a:ea typeface="Times New Roman"/>
              </a:rPr>
              <a:t> та ін. (Україна));</a:t>
            </a:r>
            <a:r>
              <a:rPr lang="uk-UA" sz="2000" dirty="0">
                <a:latin typeface="Times New Roman"/>
                <a:ea typeface="Times New Roman"/>
              </a:rPr>
              <a:t> </a:t>
            </a:r>
            <a:endParaRPr lang="ru-RU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18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3"/>
          <p:cNvSpPr>
            <a:spLocks noChangeArrowheads="1"/>
          </p:cNvSpPr>
          <p:nvPr/>
        </p:nvSpPr>
        <p:spPr bwMode="auto">
          <a:xfrm>
            <a:off x="107504" y="188640"/>
            <a:ext cx="8784976" cy="660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tabLst>
                <a:tab pos="630555" algn="l"/>
                <a:tab pos="6400800" algn="l"/>
                <a:tab pos="6515100" algn="l"/>
              </a:tabLst>
            </a:pPr>
            <a:r>
              <a:rPr lang="uk-UA" sz="2400" b="1" dirty="0" smtClean="0">
                <a:latin typeface="Times New Roman"/>
                <a:ea typeface="Times New Roman"/>
              </a:rPr>
              <a:t>Аспекти </a:t>
            </a:r>
            <a:r>
              <a:rPr lang="uk-UA" sz="2400" b="1" dirty="0">
                <a:latin typeface="Times New Roman"/>
                <a:ea typeface="Times New Roman"/>
              </a:rPr>
              <a:t>розгляду проблеми підготовки піаністів-виконавців у мистецьких закладах вищої освіти Китаю та </a:t>
            </a:r>
            <a:r>
              <a:rPr lang="uk-UA" sz="2400" b="1" dirty="0" smtClean="0">
                <a:latin typeface="Times New Roman"/>
                <a:ea typeface="Times New Roman"/>
              </a:rPr>
              <a:t>України</a:t>
            </a:r>
          </a:p>
          <a:p>
            <a:pPr lvl="0" algn="ctr">
              <a:spcAft>
                <a:spcPts val="0"/>
              </a:spcAft>
              <a:tabLst>
                <a:tab pos="630555" algn="l"/>
                <a:tab pos="6400800" algn="l"/>
                <a:tab pos="6515100" algn="l"/>
              </a:tabLst>
            </a:pPr>
            <a:endParaRPr lang="uk-UA" sz="2400" b="1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-"/>
              <a:tabLst>
                <a:tab pos="630555" algn="l"/>
                <a:tab pos="6400800" algn="l"/>
                <a:tab pos="6515100" algn="l"/>
              </a:tabLst>
            </a:pPr>
            <a:r>
              <a:rPr lang="uk-UA" sz="2400" dirty="0" smtClean="0">
                <a:latin typeface="Times New Roman"/>
                <a:ea typeface="Times New Roman"/>
              </a:rPr>
              <a:t>теоретичні </a:t>
            </a:r>
            <a:r>
              <a:rPr lang="uk-UA" sz="2400" dirty="0">
                <a:latin typeface="Times New Roman"/>
                <a:ea typeface="Times New Roman"/>
              </a:rPr>
              <a:t>засади фортепіанного навчання (</a:t>
            </a:r>
            <a:r>
              <a:rPr lang="uk-UA" sz="2400" dirty="0" err="1">
                <a:latin typeface="Times New Roman"/>
                <a:ea typeface="Times New Roman"/>
              </a:rPr>
              <a:t>Бянь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Мєн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Ксу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Келі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Тженг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Чен-Лі</a:t>
            </a:r>
            <a:r>
              <a:rPr lang="uk-UA" sz="2400" dirty="0">
                <a:latin typeface="Times New Roman"/>
                <a:ea typeface="Times New Roman"/>
              </a:rPr>
              <a:t>, Тун </a:t>
            </a:r>
            <a:r>
              <a:rPr lang="uk-UA" sz="2400" dirty="0" err="1">
                <a:latin typeface="Times New Roman"/>
                <a:ea typeface="Times New Roman"/>
              </a:rPr>
              <a:t>Даоцзинь</a:t>
            </a:r>
            <a:r>
              <a:rPr lang="uk-UA" sz="2400" dirty="0">
                <a:latin typeface="Times New Roman"/>
                <a:ea typeface="Times New Roman"/>
              </a:rPr>
              <a:t>, Сунь </a:t>
            </a:r>
            <a:r>
              <a:rPr lang="uk-UA" sz="2400" dirty="0" err="1">
                <a:latin typeface="Times New Roman"/>
                <a:ea typeface="Times New Roman"/>
              </a:rPr>
              <a:t>Мінчжу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Сюй</a:t>
            </a:r>
            <a:r>
              <a:rPr lang="uk-UA" sz="2400" dirty="0">
                <a:latin typeface="Times New Roman"/>
                <a:ea typeface="Times New Roman"/>
              </a:rPr>
              <a:t> Бо, </a:t>
            </a:r>
            <a:r>
              <a:rPr lang="uk-UA" sz="2400" dirty="0" err="1">
                <a:latin typeface="Times New Roman"/>
                <a:ea typeface="Times New Roman"/>
              </a:rPr>
              <a:t>Чжоу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Гуанрен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Чжао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Щаошен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Хоу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Ює</a:t>
            </a:r>
            <a:r>
              <a:rPr lang="uk-UA" sz="2400" dirty="0">
                <a:latin typeface="Times New Roman"/>
                <a:ea typeface="Times New Roman"/>
              </a:rPr>
              <a:t>, Хуан </a:t>
            </a:r>
            <a:r>
              <a:rPr lang="uk-UA" sz="2400" dirty="0" err="1">
                <a:latin typeface="Times New Roman"/>
                <a:ea typeface="Times New Roman"/>
              </a:rPr>
              <a:t>Чжулин</a:t>
            </a:r>
            <a:r>
              <a:rPr lang="uk-UA" sz="2400" dirty="0">
                <a:latin typeface="Times New Roman"/>
                <a:ea typeface="Times New Roman"/>
              </a:rPr>
              <a:t> та ін. (Китай); О. Алексєєв, Г. </a:t>
            </a:r>
            <a:r>
              <a:rPr lang="uk-UA" sz="2400" dirty="0" err="1">
                <a:latin typeface="Times New Roman"/>
                <a:ea typeface="Times New Roman"/>
              </a:rPr>
              <a:t>Нейгауз</a:t>
            </a:r>
            <a:r>
              <a:rPr lang="uk-UA" sz="2400" dirty="0">
                <a:latin typeface="Times New Roman"/>
                <a:ea typeface="Times New Roman"/>
              </a:rPr>
              <a:t>, Г. </a:t>
            </a:r>
            <a:r>
              <a:rPr lang="uk-UA" sz="2400" dirty="0" err="1">
                <a:latin typeface="Times New Roman"/>
                <a:ea typeface="Times New Roman"/>
              </a:rPr>
              <a:t>Ципін</a:t>
            </a:r>
            <a:r>
              <a:rPr lang="uk-UA" sz="2400" dirty="0">
                <a:latin typeface="Times New Roman"/>
                <a:ea typeface="Times New Roman"/>
              </a:rPr>
              <a:t>, О. </a:t>
            </a:r>
            <a:r>
              <a:rPr lang="uk-UA" sz="2400" dirty="0" err="1">
                <a:latin typeface="Times New Roman"/>
                <a:ea typeface="Times New Roman"/>
              </a:rPr>
              <a:t>Щапов</a:t>
            </a:r>
            <a:r>
              <a:rPr lang="uk-UA" sz="2400" dirty="0">
                <a:latin typeface="Times New Roman"/>
                <a:ea typeface="Times New Roman"/>
              </a:rPr>
              <a:t> та ін. (Україна));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-"/>
              <a:tabLst>
                <a:tab pos="630555" algn="l"/>
                <a:tab pos="6400800" algn="l"/>
                <a:tab pos="6515100" algn="l"/>
              </a:tabLst>
            </a:pPr>
            <a:r>
              <a:rPr lang="uk-UA" sz="2400" dirty="0">
                <a:latin typeface="Times New Roman"/>
                <a:ea typeface="Times New Roman"/>
              </a:rPr>
              <a:t>розвиток фортепіанної освіти в Китаї (Ван </a:t>
            </a:r>
            <a:r>
              <a:rPr lang="uk-UA" sz="2400" dirty="0" err="1">
                <a:latin typeface="Times New Roman"/>
                <a:ea typeface="Times New Roman"/>
              </a:rPr>
              <a:t>Юйхе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Вей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Тінге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Куан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Фань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Лю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Фуань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Лянь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Хайдун</a:t>
            </a:r>
            <a:r>
              <a:rPr lang="uk-UA" sz="2400" dirty="0">
                <a:latin typeface="Times New Roman"/>
                <a:ea typeface="Times New Roman"/>
              </a:rPr>
              <a:t>, Сунь </a:t>
            </a:r>
            <a:r>
              <a:rPr lang="uk-UA" sz="2400" dirty="0" err="1">
                <a:latin typeface="Times New Roman"/>
                <a:ea typeface="Times New Roman"/>
              </a:rPr>
              <a:t>Мінчжу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Хань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Пейцзюнь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Цзюй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Ціхунь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Чень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Чжень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Чжао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Сяошень</a:t>
            </a:r>
            <a:r>
              <a:rPr lang="uk-UA" sz="2400" dirty="0">
                <a:latin typeface="Times New Roman"/>
                <a:ea typeface="Times New Roman"/>
              </a:rPr>
              <a:t> та ін. (Китай); Н. </a:t>
            </a:r>
            <a:r>
              <a:rPr lang="uk-UA" sz="2400" dirty="0" err="1">
                <a:latin typeface="Times New Roman"/>
                <a:ea typeface="Times New Roman"/>
              </a:rPr>
              <a:t>Гуральник</a:t>
            </a:r>
            <a:r>
              <a:rPr lang="uk-UA" sz="2400" dirty="0">
                <a:latin typeface="Times New Roman"/>
                <a:ea typeface="Times New Roman"/>
              </a:rPr>
              <a:t>, Г. </a:t>
            </a:r>
            <a:r>
              <a:rPr lang="uk-UA" sz="2400" dirty="0" err="1">
                <a:latin typeface="Times New Roman"/>
                <a:ea typeface="Times New Roman"/>
              </a:rPr>
              <a:t>Ніколаї</a:t>
            </a:r>
            <a:r>
              <a:rPr lang="uk-UA" sz="2400" dirty="0">
                <a:latin typeface="Times New Roman"/>
                <a:ea typeface="Times New Roman"/>
              </a:rPr>
              <a:t>, Г. Падалка, О. </a:t>
            </a:r>
            <a:r>
              <a:rPr lang="uk-UA" sz="2400" dirty="0" err="1">
                <a:latin typeface="Times New Roman"/>
                <a:ea typeface="Times New Roman"/>
              </a:rPr>
              <a:t>Рудницька</a:t>
            </a:r>
            <a:r>
              <a:rPr lang="uk-UA" sz="2400" dirty="0">
                <a:latin typeface="Times New Roman"/>
                <a:ea typeface="Times New Roman"/>
              </a:rPr>
              <a:t>, О. </a:t>
            </a:r>
            <a:r>
              <a:rPr lang="uk-UA" sz="2400" dirty="0" err="1">
                <a:latin typeface="Times New Roman"/>
                <a:ea typeface="Times New Roman"/>
              </a:rPr>
              <a:t>Щолокова</a:t>
            </a:r>
            <a:r>
              <a:rPr lang="uk-UA" sz="2400" dirty="0">
                <a:latin typeface="Times New Roman"/>
                <a:ea typeface="Times New Roman"/>
              </a:rPr>
              <a:t> та ін. (Україна));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-"/>
              <a:tabLst>
                <a:tab pos="630555" algn="l"/>
                <a:tab pos="6400800" algn="l"/>
                <a:tab pos="6515100" algn="l"/>
              </a:tabLst>
            </a:pPr>
            <a:r>
              <a:rPr lang="uk-UA" sz="2400" dirty="0">
                <a:latin typeface="Times New Roman"/>
                <a:ea typeface="Times New Roman"/>
              </a:rPr>
              <a:t>методика навчання гри на фортепіано (</a:t>
            </a:r>
            <a:r>
              <a:rPr lang="uk-UA" sz="2400" dirty="0" err="1">
                <a:latin typeface="Times New Roman"/>
                <a:ea typeface="Times New Roman"/>
              </a:rPr>
              <a:t>Бянь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Мен</a:t>
            </a:r>
            <a:r>
              <a:rPr lang="uk-UA" sz="2400" dirty="0">
                <a:latin typeface="Times New Roman"/>
                <a:ea typeface="Times New Roman"/>
              </a:rPr>
              <a:t>, Ван </a:t>
            </a:r>
            <a:r>
              <a:rPr lang="uk-UA" sz="2400" dirty="0" err="1">
                <a:latin typeface="Times New Roman"/>
                <a:ea typeface="Times New Roman"/>
              </a:rPr>
              <a:t>Бін</a:t>
            </a:r>
            <a:r>
              <a:rPr lang="uk-UA" sz="2400" dirty="0">
                <a:latin typeface="Times New Roman"/>
                <a:ea typeface="Times New Roman"/>
              </a:rPr>
              <a:t>, Ге Де </a:t>
            </a:r>
            <a:r>
              <a:rPr lang="uk-UA" sz="2400" dirty="0" err="1">
                <a:latin typeface="Times New Roman"/>
                <a:ea typeface="Times New Roman"/>
              </a:rPr>
              <a:t>Юуй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Хоу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Юе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err="1">
                <a:latin typeface="Times New Roman"/>
                <a:ea typeface="Times New Roman"/>
              </a:rPr>
              <a:t>Ши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r>
              <a:rPr lang="uk-UA" sz="2400" dirty="0" err="1">
                <a:latin typeface="Times New Roman"/>
                <a:ea typeface="Times New Roman"/>
              </a:rPr>
              <a:t>Цзюнь-бо</a:t>
            </a:r>
            <a:r>
              <a:rPr lang="uk-UA" sz="2400" dirty="0">
                <a:latin typeface="Times New Roman"/>
                <a:ea typeface="Times New Roman"/>
              </a:rPr>
              <a:t> та ін. (Китай); О. Алексєєв, Л. </a:t>
            </a:r>
            <a:r>
              <a:rPr lang="uk-UA" sz="2400" dirty="0" err="1">
                <a:latin typeface="Times New Roman"/>
                <a:ea typeface="Times New Roman"/>
              </a:rPr>
              <a:t>Баренбойм</a:t>
            </a:r>
            <a:r>
              <a:rPr lang="uk-UA" sz="2400" dirty="0">
                <a:latin typeface="Times New Roman"/>
                <a:ea typeface="Times New Roman"/>
              </a:rPr>
              <a:t>, Н. </a:t>
            </a:r>
            <a:r>
              <a:rPr lang="uk-UA" sz="2400" dirty="0" err="1">
                <a:latin typeface="Times New Roman"/>
                <a:ea typeface="Times New Roman"/>
              </a:rPr>
              <a:t>Любомудрова</a:t>
            </a:r>
            <a:r>
              <a:rPr lang="uk-UA" sz="2400" dirty="0">
                <a:latin typeface="Times New Roman"/>
                <a:ea typeface="Times New Roman"/>
              </a:rPr>
              <a:t>, Г. </a:t>
            </a:r>
            <a:r>
              <a:rPr lang="uk-UA" sz="2400" dirty="0" err="1">
                <a:latin typeface="Times New Roman"/>
                <a:ea typeface="Times New Roman"/>
              </a:rPr>
              <a:t>Нейгауз</a:t>
            </a:r>
            <a:r>
              <a:rPr lang="uk-UA" sz="2400" dirty="0">
                <a:latin typeface="Times New Roman"/>
                <a:ea typeface="Times New Roman"/>
              </a:rPr>
              <a:t>, Г. Прокоф’єв, М. </a:t>
            </a:r>
            <a:r>
              <a:rPr lang="uk-UA" sz="2400" dirty="0" err="1">
                <a:latin typeface="Times New Roman"/>
                <a:ea typeface="Times New Roman"/>
              </a:rPr>
              <a:t>Фейгін</a:t>
            </a:r>
            <a:r>
              <a:rPr lang="uk-UA" sz="2400" dirty="0">
                <a:latin typeface="Times New Roman"/>
                <a:ea typeface="Times New Roman"/>
              </a:rPr>
              <a:t>, Г. </a:t>
            </a:r>
            <a:r>
              <a:rPr lang="uk-UA" sz="2400" dirty="0" err="1">
                <a:latin typeface="Times New Roman"/>
                <a:ea typeface="Times New Roman"/>
              </a:rPr>
              <a:t>Ципін</a:t>
            </a:r>
            <a:r>
              <a:rPr lang="uk-UA" sz="2400" dirty="0">
                <a:latin typeface="Times New Roman"/>
                <a:ea typeface="Times New Roman"/>
              </a:rPr>
              <a:t>, А. </a:t>
            </a:r>
            <a:r>
              <a:rPr lang="uk-UA" sz="2400" dirty="0" err="1">
                <a:latin typeface="Times New Roman"/>
                <a:ea typeface="Times New Roman"/>
              </a:rPr>
              <a:t>Щапов</a:t>
            </a:r>
            <a:r>
              <a:rPr lang="uk-UA" sz="2400" dirty="0">
                <a:latin typeface="Times New Roman"/>
                <a:ea typeface="Times New Roman"/>
              </a:rPr>
              <a:t> та ін. (Україна)).</a:t>
            </a:r>
            <a:endParaRPr lang="ru-RU" sz="2000" dirty="0">
              <a:latin typeface="Times New Roman"/>
              <a:ea typeface="Times New Roman"/>
            </a:endParaRPr>
          </a:p>
          <a:p>
            <a:pPr indent="271463" algn="just" eaLnBrk="1" hangingPunct="1">
              <a:lnSpc>
                <a:spcPct val="80000"/>
              </a:lnSpc>
              <a:buClr>
                <a:srgbClr val="0D0D0D"/>
              </a:buClr>
            </a:pPr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395536" y="1124744"/>
            <a:ext cx="8215312" cy="415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indent="271463" algn="ctr" eaLnBrk="1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uk-UA" sz="3600" b="1" dirty="0" smtClean="0">
                <a:latin typeface="Times New Roman"/>
                <a:ea typeface="Calibri"/>
              </a:rPr>
              <a:t>Завдання 2</a:t>
            </a:r>
          </a:p>
          <a:p>
            <a:pPr indent="271463" algn="ctr" eaLnBrk="1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uk-UA" sz="3600" dirty="0" smtClean="0">
                <a:latin typeface="Times New Roman"/>
                <a:ea typeface="Calibri"/>
              </a:rPr>
              <a:t>розкрити </a:t>
            </a:r>
            <a:r>
              <a:rPr lang="uk-UA" sz="3600" dirty="0">
                <a:latin typeface="Times New Roman"/>
                <a:ea typeface="Calibri"/>
              </a:rPr>
              <a:t>концептуальні засади підготовки піаністів-виконавців у мистецьких закладах вищої освіти Китаю та України та визначити історичний контекст розвитку фортепіанних шкіл Китаю та України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395536" y="1124744"/>
            <a:ext cx="8215312" cy="415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indent="271463" algn="ctr" eaLnBrk="1" hangingPunct="1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uk-UA" sz="3600" b="1" dirty="0" smtClean="0">
                <a:latin typeface="Times New Roman"/>
                <a:ea typeface="Times New Roman"/>
              </a:rPr>
              <a:t>Підготовка </a:t>
            </a:r>
            <a:r>
              <a:rPr lang="uk-UA" sz="3600" b="1" dirty="0">
                <a:latin typeface="Times New Roman"/>
                <a:ea typeface="Times New Roman"/>
              </a:rPr>
              <a:t>піаністів-виконавців у мистецьких закладах вищої освіти </a:t>
            </a:r>
            <a:r>
              <a:rPr lang="uk-UA" sz="3600" dirty="0">
                <a:latin typeface="Times New Roman"/>
                <a:ea typeface="Times New Roman"/>
              </a:rPr>
              <a:t>– система заходів, спрямованих на досягнення головної мети майбутньої професійної діяльності піаніста-виконавця – виконання творів і розкриття їх художнього змісту слухачам.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21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Эркер">
  <a:themeElements>
    <a:clrScheme name="4_Эркер 1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3AE"/>
      </a:accent5>
      <a:accent6>
        <a:srgbClr val="6989C4"/>
      </a:accent6>
      <a:hlink>
        <a:srgbClr val="D2611C"/>
      </a:hlink>
      <a:folHlink>
        <a:srgbClr val="3B435B"/>
      </a:folHlink>
    </a:clrScheme>
    <a:fontScheme name="4_Эркер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Эркер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FFFFFF"/>
        </a:accent3>
        <a:accent4>
          <a:srgbClr val="000000"/>
        </a:accent4>
        <a:accent5>
          <a:srgbClr val="FEC3AE"/>
        </a:accent5>
        <a:accent6>
          <a:srgbClr val="6989C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Эркер">
  <a:themeElements>
    <a:clrScheme name="1_Эркер 1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3AE"/>
      </a:accent5>
      <a:accent6>
        <a:srgbClr val="6989C4"/>
      </a:accent6>
      <a:hlink>
        <a:srgbClr val="D2611C"/>
      </a:hlink>
      <a:folHlink>
        <a:srgbClr val="3B435B"/>
      </a:folHlink>
    </a:clrScheme>
    <a:fontScheme name="1_Эркер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Эркер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FFFFFF"/>
        </a:accent3>
        <a:accent4>
          <a:srgbClr val="000000"/>
        </a:accent4>
        <a:accent5>
          <a:srgbClr val="FEC3AE"/>
        </a:accent5>
        <a:accent6>
          <a:srgbClr val="6989C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Эркер">
  <a:themeElements>
    <a:clrScheme name="1_Эркер 1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3AE"/>
      </a:accent5>
      <a:accent6>
        <a:srgbClr val="6989C4"/>
      </a:accent6>
      <a:hlink>
        <a:srgbClr val="D2611C"/>
      </a:hlink>
      <a:folHlink>
        <a:srgbClr val="3B435B"/>
      </a:folHlink>
    </a:clrScheme>
    <a:fontScheme name="1_Эркер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Эркер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FFFFFF"/>
        </a:accent3>
        <a:accent4>
          <a:srgbClr val="000000"/>
        </a:accent4>
        <a:accent5>
          <a:srgbClr val="FEC3AE"/>
        </a:accent5>
        <a:accent6>
          <a:srgbClr val="6989C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4182</TotalTime>
  <Words>1248</Words>
  <Application>Microsoft Office PowerPoint</Application>
  <PresentationFormat>Экран (4:3)</PresentationFormat>
  <Paragraphs>145</Paragraphs>
  <Slides>24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4_Эркер</vt:lpstr>
      <vt:lpstr>1_Эркер</vt:lpstr>
      <vt:lpstr>2_Эркер</vt:lpstr>
      <vt:lpstr>Презентация PowerPoint</vt:lpstr>
      <vt:lpstr>СУПЕРЕЧНОСТІ</vt:lpstr>
      <vt:lpstr>Мета дослідження: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 ИТ-профессий</dc:title>
  <dc:creator>Admin</dc:creator>
  <cp:lastModifiedBy>User</cp:lastModifiedBy>
  <cp:revision>196</cp:revision>
  <dcterms:created xsi:type="dcterms:W3CDTF">2008-09-18T18:14:18Z</dcterms:created>
  <dcterms:modified xsi:type="dcterms:W3CDTF">2021-03-17T18:42:39Z</dcterms:modified>
</cp:coreProperties>
</file>