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0" r:id="rId3"/>
    <p:sldId id="259" r:id="rId4"/>
    <p:sldId id="262" r:id="rId5"/>
    <p:sldId id="264" r:id="rId6"/>
    <p:sldId id="263" r:id="rId7"/>
    <p:sldId id="261" r:id="rId8"/>
    <p:sldId id="265"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136" autoAdjust="0"/>
    <p:restoredTop sz="94660"/>
  </p:normalViewPr>
  <p:slideViewPr>
    <p:cSldViewPr>
      <p:cViewPr>
        <p:scale>
          <a:sx n="91" d="100"/>
          <a:sy n="91" d="100"/>
        </p:scale>
        <p:origin x="-510" y="-3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5B106E36-FD25-4E2D-B0AA-010F637433A0}" type="datetimeFigureOut">
              <a:rPr lang="ru-RU" smtClean="0"/>
              <a:pPr/>
              <a:t>22.04.2021</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22.04.2021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22.04.2021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5B106E36-FD25-4E2D-B0AA-010F637433A0}" type="datetimeFigureOut">
              <a:rPr lang="ru-RU" smtClean="0"/>
              <a:pPr/>
              <a:t>22.04.2021</a:t>
            </a:fld>
            <a:endParaRPr lang="ru-RU"/>
          </a:p>
        </p:txBody>
      </p:sp>
      <p:sp>
        <p:nvSpPr>
          <p:cNvPr id="9" name="Номер слайда 8"/>
          <p:cNvSpPr>
            <a:spLocks noGrp="1"/>
          </p:cNvSpPr>
          <p:nvPr>
            <p:ph type="sldNum" sz="quarter" idx="15"/>
          </p:nvPr>
        </p:nvSpPr>
        <p:spPr/>
        <p:txBody>
          <a:bodyPr rtlCol="0"/>
          <a:lstStyle/>
          <a:p>
            <a:fld id="{725C68B6-61C2-468F-89AB-4B9F7531AA68}"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5B106E36-FD25-4E2D-B0AA-010F637433A0}" type="datetimeFigureOut">
              <a:rPr lang="ru-RU" smtClean="0"/>
              <a:pPr/>
              <a:t>22.04.2021</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22.04.2021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22.04.2021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5B106E36-FD25-4E2D-B0AA-010F637433A0}" type="datetimeFigureOut">
              <a:rPr lang="ru-RU" smtClean="0"/>
              <a:pPr/>
              <a:t>22.04.2021</a:t>
            </a:fld>
            <a:endParaRPr lang="ru-RU"/>
          </a:p>
        </p:txBody>
      </p:sp>
      <p:sp>
        <p:nvSpPr>
          <p:cNvPr id="7" name="Номер слайда 6"/>
          <p:cNvSpPr>
            <a:spLocks noGrp="1"/>
          </p:cNvSpPr>
          <p:nvPr>
            <p:ph type="sldNum" sz="quarter" idx="11"/>
          </p:nvPr>
        </p:nvSpPr>
        <p:spPr/>
        <p:txBody>
          <a:bodyPr rtlCol="0"/>
          <a:lstStyle/>
          <a:p>
            <a:fld id="{725C68B6-61C2-468F-89AB-4B9F7531AA68}"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22.04.2021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5B106E36-FD25-4E2D-B0AA-010F637433A0}" type="datetimeFigureOut">
              <a:rPr lang="ru-RU" smtClean="0"/>
              <a:pPr/>
              <a:t>22.04.2021</a:t>
            </a:fld>
            <a:endParaRPr lang="ru-RU"/>
          </a:p>
        </p:txBody>
      </p:sp>
      <p:sp>
        <p:nvSpPr>
          <p:cNvPr id="22" name="Номер слайда 21"/>
          <p:cNvSpPr>
            <a:spLocks noGrp="1"/>
          </p:cNvSpPr>
          <p:nvPr>
            <p:ph type="sldNum" sz="quarter" idx="15"/>
          </p:nvPr>
        </p:nvSpPr>
        <p:spPr/>
        <p:txBody>
          <a:bodyPr rtlCol="0"/>
          <a:lstStyle/>
          <a:p>
            <a:fld id="{725C68B6-61C2-468F-89AB-4B9F7531AA68}"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5B106E36-FD25-4E2D-B0AA-010F637433A0}" type="datetimeFigureOut">
              <a:rPr lang="ru-RU" smtClean="0"/>
              <a:pPr/>
              <a:t>22.04.2021</a:t>
            </a:fld>
            <a:endParaRPr lang="ru-RU"/>
          </a:p>
        </p:txBody>
      </p:sp>
      <p:sp>
        <p:nvSpPr>
          <p:cNvPr id="18" name="Номер слайда 17"/>
          <p:cNvSpPr>
            <a:spLocks noGrp="1"/>
          </p:cNvSpPr>
          <p:nvPr>
            <p:ph type="sldNum" sz="quarter" idx="11"/>
          </p:nvPr>
        </p:nvSpPr>
        <p:spPr/>
        <p:txBody>
          <a:bodyPr rtlCol="0"/>
          <a:lstStyle/>
          <a:p>
            <a:fld id="{725C68B6-61C2-468F-89AB-4B9F7531AA68}"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B106E36-FD25-4E2D-B0AA-010F637433A0}" type="datetimeFigureOut">
              <a:rPr lang="ru-RU" smtClean="0"/>
              <a:pPr/>
              <a:t>22.04.2021</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Подзаголовок 7"/>
          <p:cNvSpPr>
            <a:spLocks noGrp="1"/>
          </p:cNvSpPr>
          <p:nvPr>
            <p:ph type="subTitle" idx="1"/>
          </p:nvPr>
        </p:nvSpPr>
        <p:spPr>
          <a:xfrm>
            <a:off x="0" y="2348880"/>
            <a:ext cx="8908868" cy="1972309"/>
          </a:xfrm>
        </p:spPr>
        <p:txBody>
          <a:bodyPr>
            <a:normAutofit/>
          </a:bodyPr>
          <a:lstStyle/>
          <a:p>
            <a:pPr algn="ctr"/>
            <a:r>
              <a:rPr lang="ru-RU" sz="2800" dirty="0" smtClean="0">
                <a:solidFill>
                  <a:schemeClr val="tx1"/>
                </a:solidFill>
                <a:latin typeface="Times New Roman" panose="02020603050405020304" pitchFamily="18" charset="0"/>
                <a:cs typeface="Times New Roman" panose="02020603050405020304" pitchFamily="18" charset="0"/>
              </a:rPr>
              <a:t>«</a:t>
            </a:r>
            <a:r>
              <a:rPr lang="uk-UA" sz="2800" dirty="0" smtClean="0">
                <a:solidFill>
                  <a:schemeClr val="tx1"/>
                </a:solidFill>
              </a:rPr>
              <a:t>ПОНЯТТЯ «НЕФОРМАЛЬНА ОСВІТА» У ЗАРУБІЖНІЙ НАУКОВІЙ ДУМЦІ: ДОСВІД ТЕРМІНОЛОГІЧНОГО АНАЛІЗУ</a:t>
            </a:r>
            <a:r>
              <a:rPr lang="ru-RU" sz="2800" dirty="0" smtClean="0">
                <a:solidFill>
                  <a:schemeClr val="tx1"/>
                </a:solidFill>
                <a:latin typeface="Times New Roman" panose="02020603050405020304" pitchFamily="18" charset="0"/>
                <a:cs typeface="Times New Roman" panose="02020603050405020304" pitchFamily="18" charset="0"/>
              </a:rPr>
              <a:t>».</a:t>
            </a:r>
            <a:endParaRPr lang="ru-RU" sz="2800" dirty="0">
              <a:solidFill>
                <a:schemeClr val="tx1"/>
              </a:solidFill>
              <a:latin typeface="Times New Roman" panose="02020603050405020304" pitchFamily="18" charset="0"/>
              <a:cs typeface="Times New Roman" panose="02020603050405020304" pitchFamily="18" charset="0"/>
            </a:endParaRPr>
          </a:p>
        </p:txBody>
      </p:sp>
      <p:sp>
        <p:nvSpPr>
          <p:cNvPr id="9" name="TextBox 8"/>
          <p:cNvSpPr txBox="1"/>
          <p:nvPr/>
        </p:nvSpPr>
        <p:spPr>
          <a:xfrm>
            <a:off x="3974567" y="4272677"/>
            <a:ext cx="5169433" cy="2585323"/>
          </a:xfrm>
          <a:prstGeom prst="rect">
            <a:avLst/>
          </a:prstGeom>
          <a:noFill/>
        </p:spPr>
        <p:txBody>
          <a:bodyPr wrap="square" rtlCol="0">
            <a:spAutoFit/>
          </a:bodyPr>
          <a:lstStyle/>
          <a:p>
            <a:r>
              <a:rPr lang="uk-UA" i="1" dirty="0">
                <a:latin typeface="Times New Roman" pitchFamily="18" charset="0"/>
                <a:cs typeface="Times New Roman" pitchFamily="18" charset="0"/>
              </a:rPr>
              <a:t>Доповідач</a:t>
            </a:r>
            <a:r>
              <a:rPr lang="uk-UA" dirty="0">
                <a:latin typeface="Times New Roman" pitchFamily="18" charset="0"/>
                <a:cs typeface="Times New Roman" pitchFamily="18" charset="0"/>
              </a:rPr>
              <a:t>: </a:t>
            </a:r>
            <a:r>
              <a:rPr lang="uk-UA" b="1" i="1" dirty="0">
                <a:latin typeface="Times New Roman" pitchFamily="18" charset="0"/>
                <a:cs typeface="Times New Roman" pitchFamily="18" charset="0"/>
              </a:rPr>
              <a:t>Авраменко Віта </a:t>
            </a:r>
            <a:r>
              <a:rPr lang="uk-UA" b="1" i="1" dirty="0" smtClean="0">
                <a:latin typeface="Times New Roman" pitchFamily="18" charset="0"/>
                <a:cs typeface="Times New Roman" pitchFamily="18" charset="0"/>
              </a:rPr>
              <a:t>Василівна,</a:t>
            </a:r>
            <a:endParaRPr lang="uk-UA" b="1" i="1" dirty="0">
              <a:latin typeface="Times New Roman" pitchFamily="18" charset="0"/>
              <a:cs typeface="Times New Roman" pitchFamily="18" charset="0"/>
            </a:endParaRPr>
          </a:p>
          <a:p>
            <a:r>
              <a:rPr lang="uk-UA" dirty="0" smtClean="0">
                <a:latin typeface="Times New Roman" pitchFamily="18" charset="0"/>
                <a:cs typeface="Times New Roman" pitchFamily="18" charset="0"/>
              </a:rPr>
              <a:t>аспірантка </a:t>
            </a:r>
            <a:r>
              <a:rPr lang="uk-UA" dirty="0">
                <a:latin typeface="Times New Roman" pitchFamily="18" charset="0"/>
                <a:cs typeface="Times New Roman" pitchFamily="18" charset="0"/>
              </a:rPr>
              <a:t>Сумського державного педагогічного університету імені А.С. </a:t>
            </a:r>
            <a:r>
              <a:rPr lang="uk-UA" dirty="0" smtClean="0">
                <a:latin typeface="Times New Roman" pitchFamily="18" charset="0"/>
                <a:cs typeface="Times New Roman" pitchFamily="18" charset="0"/>
              </a:rPr>
              <a:t>Макаренка;</a:t>
            </a:r>
          </a:p>
          <a:p>
            <a:endParaRPr lang="uk-UA" dirty="0">
              <a:latin typeface="Times New Roman" pitchFamily="18" charset="0"/>
              <a:cs typeface="Times New Roman" pitchFamily="18" charset="0"/>
            </a:endParaRPr>
          </a:p>
          <a:p>
            <a:r>
              <a:rPr lang="uk-UA" i="1" dirty="0">
                <a:latin typeface="Times New Roman" pitchFamily="18" charset="0"/>
                <a:cs typeface="Times New Roman" pitchFamily="18" charset="0"/>
              </a:rPr>
              <a:t>Науковий керівник: </a:t>
            </a:r>
            <a:r>
              <a:rPr lang="ru-RU" b="1" i="1" dirty="0" err="1">
                <a:latin typeface="Times New Roman" pitchFamily="18" charset="0"/>
                <a:cs typeface="Times New Roman" pitchFamily="18" charset="0"/>
              </a:rPr>
              <a:t>Сбруєва</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Аліна</a:t>
            </a:r>
            <a:r>
              <a:rPr lang="ru-RU" b="1" i="1" dirty="0">
                <a:latin typeface="Times New Roman" pitchFamily="18" charset="0"/>
                <a:cs typeface="Times New Roman" pitchFamily="18" charset="0"/>
              </a:rPr>
              <a:t>  </a:t>
            </a:r>
            <a:r>
              <a:rPr lang="ru-RU" b="1" i="1" dirty="0" err="1">
                <a:latin typeface="Times New Roman" pitchFamily="18" charset="0"/>
                <a:cs typeface="Times New Roman" pitchFamily="18" charset="0"/>
              </a:rPr>
              <a:t>Анатоліївна</a:t>
            </a:r>
            <a:endParaRPr lang="ru-RU" b="1" i="1" dirty="0">
              <a:latin typeface="Times New Roman" pitchFamily="18" charset="0"/>
              <a:cs typeface="Times New Roman" pitchFamily="18" charset="0"/>
            </a:endParaRPr>
          </a:p>
          <a:p>
            <a:r>
              <a:rPr lang="uk-UA" dirty="0">
                <a:latin typeface="Times New Roman" pitchFamily="18" charset="0"/>
                <a:cs typeface="Times New Roman" pitchFamily="18" charset="0"/>
              </a:rPr>
              <a:t>доктор педагогічних наук, професор</a:t>
            </a:r>
            <a:endParaRPr lang="ru-RU" dirty="0">
              <a:latin typeface="Times New Roman" pitchFamily="18" charset="0"/>
              <a:cs typeface="Times New Roman" pitchFamily="18" charset="0"/>
            </a:endParaRPr>
          </a:p>
          <a:p>
            <a:r>
              <a:rPr lang="uk-UA" dirty="0">
                <a:latin typeface="Times New Roman" pitchFamily="18" charset="0"/>
                <a:cs typeface="Times New Roman" pitchFamily="18" charset="0"/>
              </a:rPr>
              <a:t>Сумський державний педагогічний 	     університет імені А. С. Макаренка</a:t>
            </a:r>
            <a:endParaRPr lang="ru-RU" dirty="0"/>
          </a:p>
          <a:p>
            <a:endParaRPr lang="ru-RU" dirty="0"/>
          </a:p>
        </p:txBody>
      </p:sp>
      <p:pic>
        <p:nvPicPr>
          <p:cNvPr id="2" name="Рисунок 1"/>
          <p:cNvPicPr>
            <a:picLocks noChangeAspect="1"/>
          </p:cNvPicPr>
          <p:nvPr/>
        </p:nvPicPr>
        <p:blipFill>
          <a:blip r:embed="rId2" cstate="print"/>
          <a:stretch>
            <a:fillRect/>
          </a:stretch>
        </p:blipFill>
        <p:spPr>
          <a:xfrm>
            <a:off x="179512" y="188640"/>
            <a:ext cx="1728797" cy="1833121"/>
          </a:xfrm>
          <a:prstGeom prst="rect">
            <a:avLst/>
          </a:prstGeom>
        </p:spPr>
      </p:pic>
      <p:sp>
        <p:nvSpPr>
          <p:cNvPr id="7" name="Подзаголовок 2"/>
          <p:cNvSpPr txBox="1">
            <a:spLocks/>
          </p:cNvSpPr>
          <p:nvPr/>
        </p:nvSpPr>
        <p:spPr>
          <a:xfrm>
            <a:off x="1259632" y="1412776"/>
            <a:ext cx="7226888" cy="756475"/>
          </a:xfrm>
          <a:prstGeom prst="rect">
            <a:avLst/>
          </a:prstGeom>
        </p:spPr>
        <p:txBody>
          <a:bodyPr vert="horz">
            <a:normAutofit/>
          </a:bodyPr>
          <a:lstStyle/>
          <a:p>
            <a:pPr marL="0" marR="0" lvl="0" indent="0" algn="ctr" defTabSz="914400" rtl="0" eaLnBrk="1" fontAlgn="auto" latinLnBrk="0" hangingPunct="1">
              <a:lnSpc>
                <a:spcPct val="100000"/>
              </a:lnSpc>
              <a:spcBef>
                <a:spcPts val="600"/>
              </a:spcBef>
              <a:spcAft>
                <a:spcPts val="0"/>
              </a:spcAft>
              <a:buClr>
                <a:schemeClr val="accent1"/>
              </a:buClr>
              <a:buSzPct val="70000"/>
              <a:buFont typeface="Wingdings"/>
              <a:buNone/>
              <a:tabLst/>
              <a:defRPr/>
            </a:pPr>
            <a:r>
              <a:rPr kumimoji="0" lang="en-US" sz="1400" b="1" i="0" u="none" strike="noStrike" kern="1200" cap="none" spc="0" normalizeH="0" baseline="0" noProof="0" dirty="0" smtClean="0">
                <a:ln>
                  <a:noFill/>
                </a:ln>
                <a:effectLst/>
                <a:uLnTx/>
                <a:uFillTx/>
                <a:latin typeface="+mn-lt"/>
                <a:ea typeface="+mn-ea"/>
                <a:cs typeface="+mn-cs"/>
              </a:rPr>
              <a:t>V</a:t>
            </a:r>
            <a:r>
              <a:rPr kumimoji="0" lang="uk-UA" sz="1400" b="1" i="0" u="none" strike="noStrike" kern="1200" cap="none" spc="0" normalizeH="0" baseline="0" noProof="0" dirty="0" smtClean="0">
                <a:ln>
                  <a:noFill/>
                </a:ln>
                <a:effectLst/>
                <a:uLnTx/>
                <a:uFillTx/>
                <a:latin typeface="+mn-lt"/>
                <a:ea typeface="+mn-ea"/>
                <a:cs typeface="+mn-cs"/>
              </a:rPr>
              <a:t>ІІ Міжнародна науково-практична конференція «ІННОВАЦІЙНИЙ РОЗВИТОК ВИЩОЇ ОСВІТИ: ГЛОБАЛЬНИЙ, ЄВРОПЕЙСЬКИЙ ТА НАЦІОНАЛЬНИЙ ВИМІРИ ЗМІН»</a:t>
            </a:r>
            <a:endParaRPr kumimoji="0" lang="ru-RU" sz="1400" b="1" i="0" u="none" strike="noStrike" kern="1200" cap="none" spc="0" normalizeH="0" baseline="0" noProof="0" dirty="0">
              <a:ln>
                <a:noFill/>
              </a:ln>
              <a:effectLst/>
              <a:uLnTx/>
              <a:uFillTx/>
              <a:latin typeface="+mn-lt"/>
              <a:ea typeface="+mn-ea"/>
              <a:cs typeface="+mn-cs"/>
            </a:endParaRPr>
          </a:p>
        </p:txBody>
      </p:sp>
    </p:spTree>
    <p:extLst>
      <p:ext uri="{BB962C8B-B14F-4D97-AF65-F5344CB8AC3E}">
        <p14:creationId xmlns:p14="http://schemas.microsoft.com/office/powerpoint/2010/main" val="4104388855"/>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60648"/>
            <a:ext cx="8748464" cy="652934"/>
          </a:xfrm>
        </p:spPr>
        <p:txBody>
          <a:bodyPr anchor="ctr">
            <a:normAutofit/>
          </a:bodyPr>
          <a:lstStyle/>
          <a:p>
            <a:pPr algn="ctr"/>
            <a:r>
              <a:rPr lang="ru-RU" sz="3100" b="1" dirty="0" err="1" smtClean="0">
                <a:solidFill>
                  <a:schemeClr val="tx1"/>
                </a:solidFill>
                <a:latin typeface="Times New Roman" pitchFamily="18" charset="0"/>
                <a:cs typeface="Times New Roman" pitchFamily="18" charset="0"/>
              </a:rPr>
              <a:t>Актуальність</a:t>
            </a:r>
            <a:endParaRPr lang="ru-RU" b="1" dirty="0">
              <a:solidFill>
                <a:schemeClr val="tx1"/>
              </a:solidFill>
              <a:latin typeface="Times New Roman" pitchFamily="18" charset="0"/>
              <a:cs typeface="Times New Roman" pitchFamily="18" charset="0"/>
            </a:endParaRPr>
          </a:p>
        </p:txBody>
      </p:sp>
      <p:sp>
        <p:nvSpPr>
          <p:cNvPr id="3" name="Содержимое 2"/>
          <p:cNvSpPr>
            <a:spLocks noGrp="1"/>
          </p:cNvSpPr>
          <p:nvPr>
            <p:ph sz="quarter" idx="1"/>
          </p:nvPr>
        </p:nvSpPr>
        <p:spPr>
          <a:xfrm>
            <a:off x="179512" y="1196752"/>
            <a:ext cx="8568952" cy="4873752"/>
          </a:xfrm>
        </p:spPr>
        <p:txBody>
          <a:bodyPr>
            <a:normAutofit/>
          </a:bodyPr>
          <a:lstStyle/>
          <a:p>
            <a:pPr algn="just"/>
            <a:r>
              <a:rPr lang="uk-UA" sz="2000" dirty="0" smtClean="0"/>
              <a:t>Організація неформальної освіти є важливим соціально-політичним завданням для більшості високорозвинених країн світу. Неформальна освіта учнівської молоді у країнах Європейського Союзу здійснюється у контексті нової парадигми «life-</a:t>
            </a:r>
            <a:r>
              <a:rPr lang="uk-UA" sz="2000" dirty="0" err="1" smtClean="0"/>
              <a:t>long</a:t>
            </a:r>
            <a:r>
              <a:rPr lang="uk-UA" sz="2000" dirty="0" smtClean="0"/>
              <a:t> </a:t>
            </a:r>
            <a:r>
              <a:rPr lang="uk-UA" sz="2000" dirty="0" err="1" smtClean="0"/>
              <a:t>education</a:t>
            </a:r>
            <a:r>
              <a:rPr lang="uk-UA" sz="2000" dirty="0" smtClean="0"/>
              <a:t>. Освіта впродовж життя у країнах Європи передбачає усі типи навчання: формальне (</a:t>
            </a:r>
            <a:r>
              <a:rPr lang="uk-UA" sz="2000" dirty="0" err="1" smtClean="0"/>
              <a:t>formal</a:t>
            </a:r>
            <a:r>
              <a:rPr lang="uk-UA" sz="2000" dirty="0" smtClean="0"/>
              <a:t>), неформальне (non-</a:t>
            </a:r>
            <a:r>
              <a:rPr lang="uk-UA" sz="2000" dirty="0" err="1" smtClean="0"/>
              <a:t>formal</a:t>
            </a:r>
            <a:r>
              <a:rPr lang="uk-UA" sz="2000" dirty="0" smtClean="0"/>
              <a:t>) та </a:t>
            </a:r>
            <a:r>
              <a:rPr lang="uk-UA" sz="2000" dirty="0" err="1" smtClean="0"/>
              <a:t>інформальне</a:t>
            </a:r>
            <a:r>
              <a:rPr lang="uk-UA" sz="2000" dirty="0" smtClean="0"/>
              <a:t> (</a:t>
            </a:r>
            <a:r>
              <a:rPr lang="uk-UA" sz="2000" dirty="0" err="1" smtClean="0"/>
              <a:t>informal</a:t>
            </a:r>
            <a:r>
              <a:rPr lang="uk-UA" sz="2000" dirty="0" smtClean="0"/>
              <a:t>).</a:t>
            </a:r>
            <a:endParaRPr lang="ru-RU" sz="2000" dirty="0" smtClean="0"/>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0" y="1268760"/>
            <a:ext cx="8820472" cy="2448272"/>
          </a:xfrm>
        </p:spPr>
        <p:txBody>
          <a:bodyPr/>
          <a:lstStyle/>
          <a:p>
            <a:pPr indent="-257175" algn="just">
              <a:spcBef>
                <a:spcPts val="0"/>
              </a:spcBef>
              <a:spcAft>
                <a:spcPts val="0"/>
              </a:spcAft>
              <a:buFont typeface="Arial" panose="020B0604020202020204" pitchFamily="34" charset="0"/>
              <a:buChar char="•"/>
            </a:pPr>
            <a:r>
              <a:rPr lang="uk-UA" sz="2000" b="1" i="1" dirty="0" smtClean="0">
                <a:latin typeface="Times New Roman" pitchFamily="18" charset="0"/>
                <a:cs typeface="Times New Roman" pitchFamily="18" charset="0"/>
              </a:rPr>
              <a:t>«</a:t>
            </a:r>
            <a:r>
              <a:rPr lang="en-US" sz="2000" b="1" i="1" dirty="0" smtClean="0">
                <a:latin typeface="Times New Roman" pitchFamily="18" charset="0"/>
                <a:cs typeface="Times New Roman" pitchFamily="18" charset="0"/>
              </a:rPr>
              <a:t>European Green Paper on Entrepreneurship in Europe</a:t>
            </a:r>
            <a:r>
              <a:rPr lang="uk-UA" sz="2000" b="1" i="1" dirty="0" smtClean="0">
                <a:latin typeface="Times New Roman" pitchFamily="18" charset="0"/>
                <a:cs typeface="Times New Roman" pitchFamily="18" charset="0"/>
              </a:rPr>
              <a:t>» </a:t>
            </a:r>
            <a:r>
              <a:rPr lang="uk-UA" sz="2000" dirty="0" smtClean="0">
                <a:latin typeface="Times New Roman" pitchFamily="18" charset="0"/>
                <a:cs typeface="Times New Roman" pitchFamily="18" charset="0"/>
              </a:rPr>
              <a:t>(2003).</a:t>
            </a:r>
          </a:p>
          <a:p>
            <a:pPr indent="-257175" algn="just">
              <a:spcBef>
                <a:spcPts val="0"/>
              </a:spcBef>
              <a:spcAft>
                <a:spcPts val="0"/>
              </a:spcAft>
              <a:buFont typeface="Arial" panose="020B0604020202020204" pitchFamily="34" charset="0"/>
              <a:buChar char="•"/>
            </a:pPr>
            <a:r>
              <a:rPr lang="en-US" sz="2000" b="1" i="1" dirty="0" smtClean="0">
                <a:latin typeface="Times New Roman" pitchFamily="18" charset="0"/>
                <a:cs typeface="Times New Roman" pitchFamily="18" charset="0"/>
              </a:rPr>
              <a:t>«Key Competences for Lifelong Learning» </a:t>
            </a:r>
            <a:r>
              <a:rPr lang="uk-UA" sz="2000" dirty="0" smtClean="0">
                <a:latin typeface="Times New Roman" pitchFamily="18" charset="0"/>
                <a:cs typeface="Times New Roman" pitchFamily="18" charset="0"/>
              </a:rPr>
              <a:t>(2006).</a:t>
            </a:r>
          </a:p>
          <a:p>
            <a:pPr indent="-257175" algn="just">
              <a:spcBef>
                <a:spcPts val="0"/>
              </a:spcBef>
              <a:spcAft>
                <a:spcPts val="0"/>
              </a:spcAft>
              <a:buFont typeface="Arial" panose="020B0604020202020204" pitchFamily="34" charset="0"/>
              <a:buChar char="•"/>
            </a:pPr>
            <a:r>
              <a:rPr lang="en-US" sz="2000" b="1" i="1" dirty="0" smtClean="0">
                <a:latin typeface="Times New Roman" pitchFamily="18" charset="0"/>
                <a:cs typeface="Times New Roman" pitchFamily="18" charset="0"/>
              </a:rPr>
              <a:t>«The Entrepreneurship 2020 Action Plan»</a:t>
            </a:r>
            <a:r>
              <a:rPr lang="uk-UA" sz="2000" dirty="0" smtClean="0">
                <a:latin typeface="Times New Roman" pitchFamily="18" charset="0"/>
                <a:cs typeface="Times New Roman" pitchFamily="18" charset="0"/>
              </a:rPr>
              <a:t> (2013).</a:t>
            </a:r>
            <a:r>
              <a:rPr lang="en-US" sz="2000" dirty="0" smtClean="0">
                <a:latin typeface="Times New Roman" pitchFamily="18" charset="0"/>
                <a:cs typeface="Times New Roman" pitchFamily="18" charset="0"/>
              </a:rPr>
              <a:t>  </a:t>
            </a:r>
            <a:endParaRPr lang="ru-RU" sz="2000" dirty="0" smtClean="0">
              <a:latin typeface="Times New Roman" pitchFamily="18" charset="0"/>
              <a:cs typeface="Times New Roman" pitchFamily="18" charset="0"/>
            </a:endParaRPr>
          </a:p>
          <a:p>
            <a:endParaRPr lang="ru-RU" dirty="0"/>
          </a:p>
        </p:txBody>
      </p:sp>
      <p:pic>
        <p:nvPicPr>
          <p:cNvPr id="4" name="Picture 2" descr="Eu Llp - Key Competences For Lifelong Learning 2006 | Full Size PNG  Download | Seek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8349" y="5509246"/>
            <a:ext cx="4098272" cy="1296821"/>
          </a:xfrm>
          <a:prstGeom prst="rect">
            <a:avLst/>
          </a:prstGeom>
          <a:noFill/>
          <a:extLst>
            <a:ext uri="{909E8E84-426E-40DD-AFC4-6F175D3DCCD1}">
              <a14:hiddenFill xmlns:a14="http://schemas.microsoft.com/office/drawing/2010/main">
                <a:solidFill>
                  <a:srgbClr val="FFFFFF"/>
                </a:solidFill>
              </a14:hiddenFill>
            </a:ext>
          </a:extLst>
        </p:spPr>
      </p:pic>
      <p:pic>
        <p:nvPicPr>
          <p:cNvPr id="5" name="Рисунок 4"/>
          <p:cNvPicPr>
            <a:picLocks noChangeAspect="1"/>
          </p:cNvPicPr>
          <p:nvPr/>
        </p:nvPicPr>
        <p:blipFill>
          <a:blip r:embed="rId3" cstate="print"/>
          <a:stretch>
            <a:fillRect/>
          </a:stretch>
        </p:blipFill>
        <p:spPr>
          <a:xfrm>
            <a:off x="4206621" y="3912325"/>
            <a:ext cx="1962082" cy="2777054"/>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6" name="Рисунок 5"/>
          <p:cNvPicPr>
            <a:picLocks noChangeAspect="1"/>
          </p:cNvPicPr>
          <p:nvPr/>
        </p:nvPicPr>
        <p:blipFill>
          <a:blip r:embed="rId4" cstate="print"/>
          <a:stretch>
            <a:fillRect/>
          </a:stretch>
        </p:blipFill>
        <p:spPr>
          <a:xfrm>
            <a:off x="6516216" y="2784904"/>
            <a:ext cx="2428778" cy="1821584"/>
          </a:xfrm>
          <a:prstGeom prst="rect">
            <a:avLst/>
          </a:prstGeom>
        </p:spPr>
      </p:pic>
      <p:pic>
        <p:nvPicPr>
          <p:cNvPr id="7" name="Рисунок 6"/>
          <p:cNvPicPr>
            <a:picLocks noChangeAspect="1"/>
          </p:cNvPicPr>
          <p:nvPr/>
        </p:nvPicPr>
        <p:blipFill>
          <a:blip r:embed="rId5" cstate="print"/>
          <a:stretch>
            <a:fillRect/>
          </a:stretch>
        </p:blipFill>
        <p:spPr>
          <a:xfrm>
            <a:off x="6267518" y="4637633"/>
            <a:ext cx="2789736" cy="2092302"/>
          </a:xfrm>
          <a:prstGeom prst="rect">
            <a:avLst/>
          </a:prstGeom>
        </p:spPr>
      </p:pic>
      <p:sp>
        <p:nvSpPr>
          <p:cNvPr id="8" name="Заголовок 7"/>
          <p:cNvSpPr>
            <a:spLocks noGrp="1"/>
          </p:cNvSpPr>
          <p:nvPr>
            <p:ph type="title"/>
          </p:nvPr>
        </p:nvSpPr>
        <p:spPr>
          <a:xfrm>
            <a:off x="179512" y="274638"/>
            <a:ext cx="8640960" cy="706090"/>
          </a:xfrm>
        </p:spPr>
        <p:txBody>
          <a:bodyPr anchor="ctr">
            <a:normAutofit/>
          </a:bodyPr>
          <a:lstStyle/>
          <a:p>
            <a:pPr algn="ctr"/>
            <a:r>
              <a:rPr lang="uk-UA" sz="2800" b="1" dirty="0" smtClean="0">
                <a:solidFill>
                  <a:schemeClr val="tx1"/>
                </a:solidFill>
                <a:latin typeface="Times New Roman" pitchFamily="18" charset="0"/>
                <a:cs typeface="Times New Roman" pitchFamily="18" charset="0"/>
              </a:rPr>
              <a:t>Стратегічні документи</a:t>
            </a:r>
            <a:endParaRPr lang="ru-RU" sz="2800" b="1" dirty="0">
              <a:solidFill>
                <a:schemeClr val="tx1"/>
              </a:solidFill>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88640"/>
            <a:ext cx="9144000" cy="724942"/>
          </a:xfrm>
        </p:spPr>
        <p:txBody>
          <a:bodyPr anchor="ctr">
            <a:normAutofit/>
          </a:bodyPr>
          <a:lstStyle/>
          <a:p>
            <a:pPr algn="ctr"/>
            <a:r>
              <a:rPr lang="uk-UA" sz="2700" b="1" dirty="0" smtClean="0">
                <a:solidFill>
                  <a:schemeClr val="tx1"/>
                </a:solidFill>
                <a:latin typeface="Times New Roman" pitchFamily="18" charset="0"/>
                <a:cs typeface="Times New Roman" pitchFamily="18" charset="0"/>
              </a:rPr>
              <a:t>Основні поняття</a:t>
            </a:r>
            <a:endParaRPr lang="ru-RU" sz="2700" b="1" dirty="0">
              <a:solidFill>
                <a:schemeClr val="tx1"/>
              </a:solidFill>
              <a:latin typeface="Times New Roman" pitchFamily="18" charset="0"/>
              <a:cs typeface="Times New Roman" pitchFamily="18" charset="0"/>
            </a:endParaRPr>
          </a:p>
        </p:txBody>
      </p:sp>
      <p:sp>
        <p:nvSpPr>
          <p:cNvPr id="3" name="Содержимое 2"/>
          <p:cNvSpPr>
            <a:spLocks noGrp="1"/>
          </p:cNvSpPr>
          <p:nvPr>
            <p:ph sz="quarter" idx="1"/>
          </p:nvPr>
        </p:nvSpPr>
        <p:spPr>
          <a:xfrm>
            <a:off x="0" y="1052736"/>
            <a:ext cx="9144000" cy="3888432"/>
          </a:xfrm>
        </p:spPr>
        <p:txBody>
          <a:bodyPr>
            <a:normAutofit fontScale="85000" lnSpcReduction="10000"/>
          </a:bodyPr>
          <a:lstStyle/>
          <a:p>
            <a:pPr algn="just">
              <a:spcBef>
                <a:spcPts val="0"/>
              </a:spcBef>
              <a:buNone/>
            </a:pPr>
            <a:endParaRPr lang="ru-RU" sz="2000" dirty="0" smtClean="0">
              <a:latin typeface="Times New Roman" pitchFamily="18" charset="0"/>
              <a:cs typeface="Times New Roman" pitchFamily="18" charset="0"/>
            </a:endParaRPr>
          </a:p>
          <a:p>
            <a:r>
              <a:rPr lang="uk-UA" i="1" dirty="0" smtClean="0"/>
              <a:t>формальне навчання</a:t>
            </a:r>
            <a:r>
              <a:rPr lang="uk-UA" dirty="0" smtClean="0"/>
              <a:t>, як: «…навчання, що здійснюється в структурованому та організованому середовищі (в начальному закладі, центрі навчання або на робочому місці) і чітко позначається як навчання (з точки зору завдань, тривалості або ресурсів»; </a:t>
            </a:r>
          </a:p>
          <a:p>
            <a:r>
              <a:rPr lang="uk-UA" i="1" dirty="0" smtClean="0"/>
              <a:t>неформальне навчання</a:t>
            </a:r>
            <a:r>
              <a:rPr lang="uk-UA" dirty="0" smtClean="0"/>
              <a:t> – «…</a:t>
            </a:r>
            <a:r>
              <a:rPr lang="uk-UA" dirty="0" err="1" smtClean="0"/>
              <a:t>навчання</a:t>
            </a:r>
            <a:r>
              <a:rPr lang="uk-UA" dirty="0" smtClean="0"/>
              <a:t>, засноване на запланованій діяльності, яка явно не позначена як навчання (з точки зору завдань, тривалості навчання або підтримки тих, хто навчається), але яка містить значимий навчальний елемент, але, зазвичай, не завершується сертифікацією»; </a:t>
            </a:r>
          </a:p>
          <a:p>
            <a:r>
              <a:rPr lang="uk-UA" i="1" dirty="0" err="1" smtClean="0"/>
              <a:t>інформальне</a:t>
            </a:r>
            <a:r>
              <a:rPr lang="uk-UA" i="1" dirty="0" smtClean="0"/>
              <a:t> навчання </a:t>
            </a:r>
            <a:r>
              <a:rPr lang="uk-UA" dirty="0" smtClean="0"/>
              <a:t>(спонтанне навчання) – «…</a:t>
            </a:r>
            <a:r>
              <a:rPr lang="uk-UA" dirty="0" err="1" smtClean="0"/>
              <a:t>навчання</a:t>
            </a:r>
            <a:r>
              <a:rPr lang="uk-UA" dirty="0" smtClean="0"/>
              <a:t>, що є результатом повсякденної діяльності, пов’язаної з роботою, сім’єю або дозвіллям. Воно не структуроване й не організоване»</a:t>
            </a: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476672"/>
            <a:ext cx="9144000" cy="418058"/>
          </a:xfrm>
        </p:spPr>
        <p:txBody>
          <a:bodyPr anchor="ctr">
            <a:normAutofit fontScale="90000"/>
          </a:bodyPr>
          <a:lstStyle/>
          <a:p>
            <a:pPr algn="ctr"/>
            <a:r>
              <a:rPr lang="ru-RU" b="1" i="1" dirty="0" err="1" smtClean="0">
                <a:solidFill>
                  <a:schemeClr val="tx1"/>
                </a:solidFill>
              </a:rPr>
              <a:t>Дослідники</a:t>
            </a:r>
            <a:r>
              <a:rPr lang="ru-RU" dirty="0" smtClean="0"/>
              <a:t/>
            </a:r>
            <a:br>
              <a:rPr lang="ru-RU" dirty="0" smtClean="0"/>
            </a:br>
            <a:endParaRPr lang="ru-RU" dirty="0"/>
          </a:p>
        </p:txBody>
      </p:sp>
      <p:sp>
        <p:nvSpPr>
          <p:cNvPr id="3" name="Содержимое 2"/>
          <p:cNvSpPr>
            <a:spLocks noGrp="1"/>
          </p:cNvSpPr>
          <p:nvPr>
            <p:ph sz="quarter" idx="1"/>
          </p:nvPr>
        </p:nvSpPr>
        <p:spPr>
          <a:xfrm>
            <a:off x="0" y="1988840"/>
            <a:ext cx="9144000" cy="2376264"/>
          </a:xfrm>
        </p:spPr>
        <p:txBody>
          <a:bodyPr>
            <a:normAutofit/>
          </a:bodyPr>
          <a:lstStyle/>
          <a:p>
            <a:r>
              <a:rPr lang="uk-UA" dirty="0" smtClean="0"/>
              <a:t>Питанням неформальної освіти присвячені праці зарубіжних науковців: M. </a:t>
            </a:r>
            <a:r>
              <a:rPr lang="uk-UA" dirty="0" err="1" smtClean="0"/>
              <a:t>Ahmed</a:t>
            </a:r>
            <a:r>
              <a:rPr lang="uk-UA" dirty="0" smtClean="0"/>
              <a:t>, J. </a:t>
            </a:r>
            <a:r>
              <a:rPr lang="uk-UA" dirty="0" err="1" smtClean="0"/>
              <a:t>Bjornavold</a:t>
            </a:r>
            <a:r>
              <a:rPr lang="uk-UA" dirty="0" smtClean="0"/>
              <a:t>, P. </a:t>
            </a:r>
            <a:r>
              <a:rPr lang="uk-UA" dirty="0" err="1" smtClean="0"/>
              <a:t>Coombs</a:t>
            </a:r>
            <a:r>
              <a:rPr lang="uk-UA" dirty="0" smtClean="0"/>
              <a:t>, P. </a:t>
            </a:r>
            <a:r>
              <a:rPr lang="uk-UA" dirty="0" err="1" smtClean="0"/>
              <a:t>Fordham</a:t>
            </a:r>
            <a:r>
              <a:rPr lang="uk-UA" dirty="0" smtClean="0"/>
              <a:t>, P. </a:t>
            </a:r>
            <a:r>
              <a:rPr lang="uk-UA" dirty="0" err="1" smtClean="0"/>
              <a:t>J.arvіs</a:t>
            </a:r>
            <a:r>
              <a:rPr lang="uk-UA" dirty="0" smtClean="0"/>
              <a:t>, T. </a:t>
            </a:r>
            <a:r>
              <a:rPr lang="uk-UA" dirty="0" err="1" smtClean="0"/>
              <a:t>Jeffs</a:t>
            </a:r>
            <a:r>
              <a:rPr lang="uk-UA" dirty="0" smtClean="0"/>
              <a:t>, A. </a:t>
            </a:r>
            <a:r>
              <a:rPr lang="uk-UA" dirty="0" err="1" smtClean="0"/>
              <a:t>Rogers</a:t>
            </a:r>
            <a:r>
              <a:rPr lang="uk-UA" dirty="0" smtClean="0"/>
              <a:t>, T. </a:t>
            </a:r>
            <a:r>
              <a:rPr lang="uk-UA" dirty="0" err="1" smtClean="0"/>
              <a:t>Simkins</a:t>
            </a:r>
            <a:r>
              <a:rPr lang="uk-UA" dirty="0" smtClean="0"/>
              <a:t> та ін.</a:t>
            </a: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188640"/>
            <a:ext cx="8568952" cy="648072"/>
          </a:xfrm>
        </p:spPr>
        <p:txBody>
          <a:bodyPr anchor="ctr">
            <a:normAutofit/>
          </a:bodyPr>
          <a:lstStyle/>
          <a:p>
            <a:pPr algn="ctr"/>
            <a:r>
              <a:rPr lang="uk-UA" sz="2700" b="1" i="1" dirty="0" smtClean="0">
                <a:solidFill>
                  <a:schemeClr val="tx1"/>
                </a:solidFill>
                <a:latin typeface="Times New Roman" pitchFamily="18" charset="0"/>
                <a:cs typeface="Times New Roman" pitchFamily="18" charset="0"/>
              </a:rPr>
              <a:t>Дефініція поняття неформальна освіта</a:t>
            </a:r>
            <a:endParaRPr lang="ru-RU" sz="2700" b="1" i="1" dirty="0">
              <a:solidFill>
                <a:schemeClr val="tx1"/>
              </a:solidFill>
              <a:latin typeface="Times New Roman" pitchFamily="18" charset="0"/>
              <a:cs typeface="Times New Roman" pitchFamily="18" charset="0"/>
            </a:endParaRPr>
          </a:p>
        </p:txBody>
      </p:sp>
      <p:sp>
        <p:nvSpPr>
          <p:cNvPr id="3" name="Содержимое 2"/>
          <p:cNvSpPr>
            <a:spLocks noGrp="1"/>
          </p:cNvSpPr>
          <p:nvPr>
            <p:ph sz="quarter" idx="1"/>
          </p:nvPr>
        </p:nvSpPr>
        <p:spPr>
          <a:xfrm>
            <a:off x="0" y="836712"/>
            <a:ext cx="9144000" cy="6021288"/>
          </a:xfrm>
        </p:spPr>
        <p:txBody>
          <a:bodyPr>
            <a:noAutofit/>
          </a:bodyPr>
          <a:lstStyle/>
          <a:p>
            <a:pPr algn="just">
              <a:spcBef>
                <a:spcPts val="0"/>
              </a:spcBef>
            </a:pPr>
            <a:r>
              <a:rPr lang="uk-UA" sz="1800" dirty="0" smtClean="0"/>
              <a:t>освітній процес, що характеризується добровільністю, доступністю, зорієнтованістю на педагогічні цілі, </a:t>
            </a:r>
            <a:r>
              <a:rPr lang="uk-UA" sz="1800" dirty="0" err="1" smtClean="0"/>
              <a:t>взаємодоповненням</a:t>
            </a:r>
            <a:r>
              <a:rPr lang="uk-UA" sz="1800" dirty="0" smtClean="0"/>
              <a:t> (доповнює складові частини неперервного навчання, у тому числі формальне навчання), пріоритетністю активної  діяльності й соціальних </a:t>
            </a:r>
            <a:r>
              <a:rPr lang="uk-UA" sz="1800" dirty="0" err="1" smtClean="0"/>
              <a:t>компетентностей</a:t>
            </a:r>
            <a:r>
              <a:rPr lang="uk-UA" sz="1800" dirty="0" smtClean="0"/>
              <a:t>, опора на досвід, прагнення до задоволення запитів тих, хто навчається </a:t>
            </a:r>
            <a:r>
              <a:rPr lang="uk-UA" sz="1800" b="1" i="1" dirty="0" smtClean="0"/>
              <a:t>(</a:t>
            </a:r>
            <a:r>
              <a:rPr lang="en-US" sz="1800" b="1" i="1" dirty="0" smtClean="0"/>
              <a:t>Bowyer</a:t>
            </a:r>
            <a:r>
              <a:rPr lang="uk-UA" sz="1800" b="1" i="1" dirty="0" smtClean="0"/>
              <a:t> </a:t>
            </a:r>
            <a:r>
              <a:rPr lang="en-US" sz="1800" b="1" i="1" dirty="0" smtClean="0"/>
              <a:t>J</a:t>
            </a:r>
            <a:r>
              <a:rPr lang="uk-UA" sz="1800" b="1" i="1" dirty="0" smtClean="0"/>
              <a:t>.);</a:t>
            </a:r>
          </a:p>
          <a:p>
            <a:pPr algn="just">
              <a:spcBef>
                <a:spcPts val="0"/>
              </a:spcBef>
            </a:pPr>
            <a:r>
              <a:rPr lang="uk-UA" sz="1800" dirty="0" smtClean="0"/>
              <a:t>освітній процес, що характеризується урахуванням потреб населення з обмеженими можливостями; фокусуванням уваги особистості на досягненні реальних цілей; гнучкістю в організації і методах навчання </a:t>
            </a:r>
            <a:r>
              <a:rPr lang="uk-UA" sz="1800" b="1" i="1" dirty="0" smtClean="0"/>
              <a:t>(</a:t>
            </a:r>
            <a:r>
              <a:rPr lang="uk-UA" sz="1800" b="1" i="1" dirty="0" err="1" smtClean="0"/>
              <a:t>Fordham</a:t>
            </a:r>
            <a:r>
              <a:rPr lang="uk-UA" sz="1800" b="1" i="1" dirty="0" smtClean="0"/>
              <a:t> P.)</a:t>
            </a:r>
            <a:r>
              <a:rPr lang="uk-UA" sz="1800" dirty="0" smtClean="0"/>
              <a:t>;</a:t>
            </a:r>
          </a:p>
          <a:p>
            <a:pPr algn="just">
              <a:spcBef>
                <a:spcPts val="0"/>
              </a:spcBef>
            </a:pPr>
            <a:r>
              <a:rPr lang="uk-UA" sz="1800" dirty="0" smtClean="0"/>
              <a:t>неформальна освіта виконує короткострокові і специфічні цілі, не передбачає отримання документів про освіту, зумовлена коротким циклом та терміном навчання, що є практичним, гнучким і </a:t>
            </a:r>
            <a:r>
              <a:rPr lang="uk-UA" sz="1800" dirty="0" err="1" smtClean="0"/>
              <a:t>особистіснозорієнтованим</a:t>
            </a:r>
            <a:r>
              <a:rPr lang="uk-UA" sz="1800" dirty="0" smtClean="0"/>
              <a:t> і визначається «знизу – вверх» </a:t>
            </a:r>
            <a:r>
              <a:rPr lang="uk-UA" sz="1800" b="1" i="1" dirty="0" smtClean="0"/>
              <a:t>(</a:t>
            </a:r>
            <a:r>
              <a:rPr lang="uk-UA" sz="1800" b="1" i="1" dirty="0" err="1" smtClean="0"/>
              <a:t>Simkins</a:t>
            </a:r>
            <a:r>
              <a:rPr lang="uk-UA" sz="1800" b="1" i="1" dirty="0" smtClean="0"/>
              <a:t> T.);</a:t>
            </a:r>
          </a:p>
          <a:p>
            <a:pPr algn="just">
              <a:spcBef>
                <a:spcPts val="0"/>
              </a:spcBef>
            </a:pPr>
            <a:r>
              <a:rPr lang="uk-UA" sz="1800" dirty="0" smtClean="0"/>
              <a:t>неформальна освіта діє поза формальною системою (</a:t>
            </a:r>
            <a:r>
              <a:rPr lang="uk-UA" sz="1800" dirty="0" err="1" smtClean="0"/>
              <a:t>єекзоформальною</a:t>
            </a:r>
            <a:r>
              <a:rPr lang="uk-UA" sz="1800" dirty="0" smtClean="0"/>
              <a:t>); неформальна освіта є протилежністю формальній освіті (є </a:t>
            </a:r>
            <a:r>
              <a:rPr lang="uk-UA" sz="1800" dirty="0" err="1" smtClean="0"/>
              <a:t>антиформальною</a:t>
            </a:r>
            <a:r>
              <a:rPr lang="uk-UA" sz="1800" dirty="0" smtClean="0"/>
              <a:t>); за значенням неформальна освіта майже така, як і формальна (є </a:t>
            </a:r>
            <a:r>
              <a:rPr lang="uk-UA" sz="1800" dirty="0" err="1" smtClean="0"/>
              <a:t>параформальною</a:t>
            </a:r>
            <a:r>
              <a:rPr lang="uk-UA" sz="1800" dirty="0" smtClean="0"/>
              <a:t>); неформальні елементи присутні в межах формальної (</a:t>
            </a:r>
            <a:r>
              <a:rPr lang="uk-UA" sz="1800" dirty="0" err="1" smtClean="0"/>
              <a:t>інтраформальна</a:t>
            </a:r>
            <a:r>
              <a:rPr lang="uk-UA" sz="1800" dirty="0" smtClean="0"/>
              <a:t>) </a:t>
            </a:r>
            <a:r>
              <a:rPr lang="uk-UA" sz="1800" b="1" i="1" dirty="0" smtClean="0"/>
              <a:t>(</a:t>
            </a:r>
            <a:r>
              <a:rPr lang="uk-UA" sz="1800" b="1" i="1" dirty="0" err="1" smtClean="0"/>
              <a:t>Rogers</a:t>
            </a:r>
            <a:r>
              <a:rPr lang="uk-UA" sz="1800" b="1" i="1" dirty="0" smtClean="0"/>
              <a:t> A.,);</a:t>
            </a:r>
          </a:p>
          <a:p>
            <a:pPr algn="just">
              <a:spcBef>
                <a:spcPts val="0"/>
              </a:spcBef>
            </a:pPr>
            <a:r>
              <a:rPr lang="uk-UA" sz="1800" dirty="0" smtClean="0"/>
              <a:t>це освітній процес, який організовано для задоволення пізнавальних потреб певної групи людей, поза межами формальної системи освіти </a:t>
            </a:r>
            <a:r>
              <a:rPr lang="uk-UA" sz="1800" b="1" i="1" dirty="0" smtClean="0"/>
              <a:t>(</a:t>
            </a:r>
            <a:r>
              <a:rPr lang="uk-UA" sz="1800" b="1" i="1" dirty="0" err="1" smtClean="0"/>
              <a:t>Ahmed</a:t>
            </a:r>
            <a:r>
              <a:rPr lang="uk-UA" sz="1800" b="1" i="1" dirty="0" smtClean="0"/>
              <a:t> M.).</a:t>
            </a:r>
            <a:endParaRPr lang="ru-RU" sz="1800" b="1" i="1" dirty="0" smtClean="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88640"/>
            <a:ext cx="9144000" cy="908720"/>
          </a:xfrm>
        </p:spPr>
        <p:txBody>
          <a:bodyPr anchor="ctr">
            <a:normAutofit fontScale="90000"/>
          </a:bodyPr>
          <a:lstStyle/>
          <a:p>
            <a:pPr algn="ctr"/>
            <a:r>
              <a:rPr lang="uk-UA" b="1" i="1" dirty="0" smtClean="0">
                <a:solidFill>
                  <a:schemeClr val="tx1"/>
                </a:solidFill>
                <a:latin typeface="Times New Roman" pitchFamily="18" charset="0"/>
                <a:cs typeface="Times New Roman" pitchFamily="18" charset="0"/>
              </a:rPr>
              <a:t>Висновки.</a:t>
            </a:r>
            <a:r>
              <a:rPr lang="ru-RU" dirty="0" smtClean="0"/>
              <a:t/>
            </a:r>
            <a:br>
              <a:rPr lang="ru-RU" dirty="0" smtClean="0"/>
            </a:br>
            <a:endParaRPr lang="ru-RU" dirty="0"/>
          </a:p>
        </p:txBody>
      </p:sp>
      <p:sp>
        <p:nvSpPr>
          <p:cNvPr id="3" name="Содержимое 2"/>
          <p:cNvSpPr>
            <a:spLocks noGrp="1"/>
          </p:cNvSpPr>
          <p:nvPr>
            <p:ph sz="quarter" idx="1"/>
          </p:nvPr>
        </p:nvSpPr>
        <p:spPr>
          <a:xfrm>
            <a:off x="0" y="1700808"/>
            <a:ext cx="8640960" cy="3672408"/>
          </a:xfrm>
        </p:spPr>
        <p:txBody>
          <a:bodyPr>
            <a:normAutofit/>
          </a:bodyPr>
          <a:lstStyle/>
          <a:p>
            <a:pPr algn="just">
              <a:spcBef>
                <a:spcPts val="0"/>
              </a:spcBef>
            </a:pPr>
            <a:r>
              <a:rPr lang="uk-UA" sz="2000" dirty="0" smtClean="0"/>
              <a:t>Отже, більшістю зарубіжних дослідників неформальна освіта розглядається, як організована освітня діяльність, що відбувається поза межами формальної освіти та задовольняє освітні потреби певної групи населення. </a:t>
            </a:r>
            <a:endParaRPr lang="ru-RU" sz="2000" dirty="0" smtClean="0"/>
          </a:p>
          <a:p>
            <a:pPr algn="just">
              <a:spcBef>
                <a:spcPts val="0"/>
              </a:spcBef>
            </a:pPr>
            <a:r>
              <a:rPr lang="uk-UA" sz="2000" dirty="0" smtClean="0"/>
              <a:t>Неформальна освіта країн Європейського Союзу зорієнтована на запити суспільства. Термін «</a:t>
            </a:r>
            <a:r>
              <a:rPr lang="uk-UA" sz="2000" dirty="0" err="1" smtClean="0"/>
              <a:t>non</a:t>
            </a:r>
            <a:r>
              <a:rPr lang="uk-UA" sz="2000" dirty="0" smtClean="0"/>
              <a:t> </a:t>
            </a:r>
            <a:r>
              <a:rPr lang="uk-UA" sz="2000" dirty="0" err="1" smtClean="0"/>
              <a:t>formal</a:t>
            </a:r>
            <a:r>
              <a:rPr lang="uk-UA" sz="2000" dirty="0" smtClean="0"/>
              <a:t> </a:t>
            </a:r>
            <a:r>
              <a:rPr lang="uk-UA" sz="2000" dirty="0" err="1" smtClean="0"/>
              <a:t>education</a:t>
            </a:r>
            <a:r>
              <a:rPr lang="uk-UA" sz="2000" dirty="0" smtClean="0"/>
              <a:t>» використовується для характеристики освітнього процесу, організованого поза межами традиційної (формальної, нормативної) освітньої системи й призначений для задоволення пізнавальних потреб певної групи людей.</a:t>
            </a:r>
            <a:endParaRPr lang="ru-RU" sz="2000" dirty="0" smtClean="0"/>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683568" y="2708920"/>
            <a:ext cx="7467600" cy="1252736"/>
          </a:xfrm>
        </p:spPr>
        <p:txBody>
          <a:bodyPr>
            <a:normAutofit/>
          </a:bodyPr>
          <a:lstStyle/>
          <a:p>
            <a:pPr algn="ctr">
              <a:buNone/>
            </a:pPr>
            <a:r>
              <a:rPr lang="uk-UA" sz="6600" b="1" i="1" dirty="0" smtClean="0">
                <a:latin typeface="Times New Roman" pitchFamily="18" charset="0"/>
                <a:cs typeface="Times New Roman" pitchFamily="18" charset="0"/>
              </a:rPr>
              <a:t>Дякую за увагу</a:t>
            </a:r>
            <a:endParaRPr lang="uk-UA" sz="6600" b="1" i="1"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Метро">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59</TotalTime>
  <Words>415</Words>
  <Application>Microsoft Office PowerPoint</Application>
  <PresentationFormat>Экран (4:3)</PresentationFormat>
  <Paragraphs>31</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Эркер</vt:lpstr>
      <vt:lpstr>Презентация PowerPoint</vt:lpstr>
      <vt:lpstr>Актуальність</vt:lpstr>
      <vt:lpstr>Стратегічні документи</vt:lpstr>
      <vt:lpstr>Основні поняття</vt:lpstr>
      <vt:lpstr>Дослідники </vt:lpstr>
      <vt:lpstr>Дефініція поняття неформальна освіта</vt:lpstr>
      <vt:lpstr>Висновки. </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Вита Васильевна</dc:creator>
  <cp:lastModifiedBy>User</cp:lastModifiedBy>
  <cp:revision>10</cp:revision>
  <dcterms:created xsi:type="dcterms:W3CDTF">2021-03-09T00:50:29Z</dcterms:created>
  <dcterms:modified xsi:type="dcterms:W3CDTF">2021-04-22T09:22:55Z</dcterms:modified>
</cp:coreProperties>
</file>