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1" r:id="rId1"/>
  </p:sldMasterIdLst>
  <p:sldIdLst>
    <p:sldId id="256" r:id="rId2"/>
    <p:sldId id="261" r:id="rId3"/>
    <p:sldId id="262" r:id="rId4"/>
    <p:sldId id="257" r:id="rId5"/>
    <p:sldId id="260" r:id="rId6"/>
    <p:sldId id="258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9" d="100"/>
          <a:sy n="89" d="100"/>
        </p:scale>
        <p:origin x="-426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CC7DA5-70C1-4A25-8A46-135581DC85B1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16B93A9F-64C7-431A-8F5E-2365C9987ECC}">
      <dgm:prSet phldrT="[Текст]"/>
      <dgm:spPr/>
      <dgm:t>
        <a:bodyPr/>
        <a:lstStyle/>
        <a:p>
          <a:r>
            <a:rPr lang="ru-RU" dirty="0" err="1" smtClean="0"/>
            <a:t>Дорослі</a:t>
          </a:r>
          <a:r>
            <a:rPr lang="ru-RU" dirty="0" smtClean="0"/>
            <a:t> </a:t>
          </a:r>
          <a:r>
            <a:rPr lang="ru-RU" dirty="0" err="1" smtClean="0"/>
            <a:t>прагнуть</a:t>
          </a:r>
          <a:r>
            <a:rPr lang="ru-RU" dirty="0" smtClean="0"/>
            <a:t> до </a:t>
          </a:r>
          <a:r>
            <a:rPr lang="ru-RU" dirty="0" err="1" smtClean="0"/>
            <a:t>реалізації</a:t>
          </a:r>
          <a:r>
            <a:rPr lang="ru-RU" dirty="0" smtClean="0"/>
            <a:t> </a:t>
          </a:r>
          <a:r>
            <a:rPr lang="ru-RU" dirty="0" err="1" smtClean="0"/>
            <a:t>під</a:t>
          </a:r>
          <a:r>
            <a:rPr lang="ru-RU" dirty="0" smtClean="0"/>
            <a:t> час </a:t>
          </a:r>
          <a:r>
            <a:rPr lang="ru-RU" dirty="0" err="1" smtClean="0"/>
            <a:t>дозвілля</a:t>
          </a:r>
          <a:r>
            <a:rPr lang="ru-RU" dirty="0" smtClean="0"/>
            <a:t> не </a:t>
          </a:r>
          <a:r>
            <a:rPr lang="ru-RU" dirty="0" err="1" smtClean="0"/>
            <a:t>тільки</a:t>
          </a:r>
          <a:r>
            <a:rPr lang="ru-RU" dirty="0" smtClean="0"/>
            <a:t> </a:t>
          </a:r>
          <a:r>
            <a:rPr lang="ru-RU" dirty="0" err="1" smtClean="0"/>
            <a:t>відновлювальної</a:t>
          </a:r>
          <a:r>
            <a:rPr lang="ru-RU" dirty="0" smtClean="0"/>
            <a:t>, а й </a:t>
          </a:r>
          <a:r>
            <a:rPr lang="ru-RU" b="1" dirty="0" err="1" smtClean="0"/>
            <a:t>виховної</a:t>
          </a:r>
          <a:r>
            <a:rPr lang="ru-RU" b="1" dirty="0" smtClean="0"/>
            <a:t>, </a:t>
          </a:r>
          <a:r>
            <a:rPr lang="ru-RU" b="1" dirty="0" err="1" smtClean="0"/>
            <a:t>розвиваючої</a:t>
          </a:r>
          <a:r>
            <a:rPr lang="ru-RU" b="1" dirty="0" smtClean="0"/>
            <a:t> </a:t>
          </a:r>
          <a:r>
            <a:rPr lang="ru-RU" b="1" dirty="0" err="1" smtClean="0"/>
            <a:t>функцій</a:t>
          </a:r>
          <a:r>
            <a:rPr lang="ru-RU" b="1" dirty="0" smtClean="0"/>
            <a:t>, </a:t>
          </a:r>
          <a:r>
            <a:rPr lang="ru-RU" b="1" dirty="0" err="1" smtClean="0"/>
            <a:t>соціальнозначущого</a:t>
          </a:r>
          <a:r>
            <a:rPr lang="ru-RU" b="1" dirty="0" smtClean="0"/>
            <a:t> характеру </a:t>
          </a:r>
          <a:r>
            <a:rPr lang="ru-RU" b="1" dirty="0" err="1" smtClean="0"/>
            <a:t>діяльності</a:t>
          </a:r>
          <a:r>
            <a:rPr lang="ru-RU" b="1" dirty="0" smtClean="0"/>
            <a:t>. </a:t>
          </a:r>
          <a:endParaRPr lang="ru-RU" b="1" dirty="0"/>
        </a:p>
      </dgm:t>
    </dgm:pt>
    <dgm:pt modelId="{B9B2670A-10E5-4279-AF70-D1C516B4A07D}" type="parTrans" cxnId="{152EE8D8-7BBE-4186-BD21-AB6F2B02E651}">
      <dgm:prSet/>
      <dgm:spPr/>
      <dgm:t>
        <a:bodyPr/>
        <a:lstStyle/>
        <a:p>
          <a:endParaRPr lang="ru-RU"/>
        </a:p>
      </dgm:t>
    </dgm:pt>
    <dgm:pt modelId="{BBDA740D-09D5-42D1-B81F-2291AC78D78B}" type="sibTrans" cxnId="{152EE8D8-7BBE-4186-BD21-AB6F2B02E651}">
      <dgm:prSet/>
      <dgm:spPr/>
      <dgm:t>
        <a:bodyPr/>
        <a:lstStyle/>
        <a:p>
          <a:endParaRPr lang="ru-RU"/>
        </a:p>
      </dgm:t>
    </dgm:pt>
    <dgm:pt modelId="{EEC3E9DA-7FEF-4B43-8AB5-B2C449BD821B}">
      <dgm:prSet phldrT="[Текст]"/>
      <dgm:spPr/>
      <dgm:t>
        <a:bodyPr/>
        <a:lstStyle/>
        <a:p>
          <a:r>
            <a:rPr lang="ru-RU" dirty="0" err="1" smtClean="0"/>
            <a:t>Незрілість</a:t>
          </a:r>
          <a:r>
            <a:rPr lang="ru-RU" dirty="0" smtClean="0"/>
            <a:t> </a:t>
          </a:r>
          <a:r>
            <a:rPr lang="ru-RU" dirty="0" err="1" smtClean="0"/>
            <a:t>психологічних</a:t>
          </a:r>
          <a:r>
            <a:rPr lang="ru-RU" dirty="0" smtClean="0"/>
            <a:t> </a:t>
          </a:r>
          <a:r>
            <a:rPr lang="ru-RU" dirty="0" err="1" smtClean="0"/>
            <a:t>якостей</a:t>
          </a:r>
          <a:r>
            <a:rPr lang="ru-RU" dirty="0" smtClean="0"/>
            <a:t> (</a:t>
          </a:r>
          <a:r>
            <a:rPr lang="ru-RU" dirty="0" err="1" smtClean="0"/>
            <a:t>волі</a:t>
          </a:r>
          <a:r>
            <a:rPr lang="ru-RU" dirty="0" smtClean="0"/>
            <a:t>, </a:t>
          </a:r>
          <a:r>
            <a:rPr lang="ru-RU" dirty="0" err="1" smtClean="0"/>
            <a:t>наполегливості</a:t>
          </a:r>
          <a:r>
            <a:rPr lang="ru-RU" dirty="0" smtClean="0"/>
            <a:t>, </a:t>
          </a:r>
          <a:r>
            <a:rPr lang="ru-RU" dirty="0" err="1" smtClean="0"/>
            <a:t>стійкості</a:t>
          </a:r>
          <a:r>
            <a:rPr lang="ru-RU" dirty="0" smtClean="0"/>
            <a:t>), </a:t>
          </a:r>
          <a:r>
            <a:rPr lang="ru-RU" dirty="0" err="1" smtClean="0"/>
            <a:t>слабкість</a:t>
          </a:r>
          <a:r>
            <a:rPr lang="ru-RU" dirty="0" smtClean="0"/>
            <a:t> </a:t>
          </a:r>
          <a:r>
            <a:rPr lang="ru-RU" dirty="0" err="1" smtClean="0"/>
            <a:t>мотивів</a:t>
          </a:r>
          <a:r>
            <a:rPr lang="ru-RU" dirty="0" smtClean="0"/>
            <a:t>, </a:t>
          </a:r>
          <a:r>
            <a:rPr lang="ru-RU" dirty="0" err="1" smtClean="0"/>
            <a:t>захопленість</a:t>
          </a:r>
          <a:r>
            <a:rPr lang="ru-RU" dirty="0" smtClean="0"/>
            <a:t> </a:t>
          </a:r>
          <a:r>
            <a:rPr lang="ru-RU" dirty="0" err="1" smtClean="0"/>
            <a:t>легкодоступними</a:t>
          </a:r>
          <a:r>
            <a:rPr lang="ru-RU" dirty="0" smtClean="0"/>
            <a:t> </a:t>
          </a:r>
          <a:r>
            <a:rPr lang="ru-RU" dirty="0" err="1" smtClean="0"/>
            <a:t>електронними</a:t>
          </a:r>
          <a:r>
            <a:rPr lang="ru-RU" dirty="0" smtClean="0"/>
            <a:t> </a:t>
          </a:r>
          <a:r>
            <a:rPr lang="ru-RU" dirty="0" err="1" smtClean="0"/>
            <a:t>іграми</a:t>
          </a:r>
          <a:r>
            <a:rPr lang="ru-RU" dirty="0" smtClean="0"/>
            <a:t>, </a:t>
          </a:r>
          <a:r>
            <a:rPr lang="ru-RU" dirty="0" err="1" smtClean="0"/>
            <a:t>відсутність</a:t>
          </a:r>
          <a:r>
            <a:rPr lang="ru-RU" dirty="0" smtClean="0"/>
            <a:t> </a:t>
          </a:r>
          <a:r>
            <a:rPr lang="ru-RU" dirty="0" err="1" smtClean="0"/>
            <a:t>особистого</a:t>
          </a:r>
          <a:r>
            <a:rPr lang="ru-RU" dirty="0" smtClean="0"/>
            <a:t> прикладу </a:t>
          </a:r>
          <a:r>
            <a:rPr lang="ru-RU" dirty="0" err="1" smtClean="0"/>
            <a:t>батьків</a:t>
          </a:r>
          <a:r>
            <a:rPr lang="ru-RU" dirty="0" smtClean="0"/>
            <a:t>, </a:t>
          </a:r>
          <a:r>
            <a:rPr lang="ru-RU" dirty="0" err="1" smtClean="0"/>
            <a:t>бездоглядність</a:t>
          </a:r>
          <a:r>
            <a:rPr lang="ru-RU" dirty="0" smtClean="0"/>
            <a:t> </a:t>
          </a:r>
          <a:r>
            <a:rPr lang="ru-RU" dirty="0" err="1" smtClean="0"/>
            <a:t>вільного</a:t>
          </a:r>
          <a:r>
            <a:rPr lang="ru-RU" dirty="0" smtClean="0"/>
            <a:t> часу, </a:t>
          </a:r>
          <a:r>
            <a:rPr lang="ru-RU" dirty="0" err="1" smtClean="0"/>
            <a:t>сприйняття</a:t>
          </a:r>
          <a:r>
            <a:rPr lang="ru-RU" dirty="0" smtClean="0"/>
            <a:t> </a:t>
          </a:r>
          <a:r>
            <a:rPr lang="ru-RU" dirty="0" err="1" smtClean="0"/>
            <a:t>його</a:t>
          </a:r>
          <a:r>
            <a:rPr lang="ru-RU" dirty="0" smtClean="0"/>
            <a:t> </a:t>
          </a:r>
          <a:r>
            <a:rPr lang="ru-RU" dirty="0" err="1" smtClean="0"/>
            <a:t>тільки</a:t>
          </a:r>
          <a:r>
            <a:rPr lang="ru-RU" dirty="0" smtClean="0"/>
            <a:t> як часу розваг </a:t>
          </a:r>
          <a:r>
            <a:rPr lang="ru-RU" dirty="0" err="1" smtClean="0"/>
            <a:t>призводять</a:t>
          </a:r>
          <a:r>
            <a:rPr lang="ru-RU" dirty="0" smtClean="0"/>
            <a:t> до </a:t>
          </a:r>
          <a:r>
            <a:rPr lang="ru-RU" dirty="0" err="1" smtClean="0"/>
            <a:t>відсутності</a:t>
          </a:r>
          <a:r>
            <a:rPr lang="ru-RU" dirty="0" smtClean="0"/>
            <a:t> </a:t>
          </a:r>
          <a:r>
            <a:rPr lang="ru-RU" dirty="0" err="1" smtClean="0"/>
            <a:t>культури</a:t>
          </a:r>
          <a:r>
            <a:rPr lang="ru-RU" dirty="0" smtClean="0"/>
            <a:t> </a:t>
          </a:r>
          <a:r>
            <a:rPr lang="ru-RU" dirty="0" err="1" smtClean="0"/>
            <a:t>дозвілля</a:t>
          </a:r>
          <a:r>
            <a:rPr lang="ru-RU" dirty="0" smtClean="0"/>
            <a:t> </a:t>
          </a:r>
          <a:r>
            <a:rPr lang="ru-RU" dirty="0" err="1" smtClean="0"/>
            <a:t>школярів</a:t>
          </a:r>
          <a:endParaRPr lang="ru-RU" dirty="0"/>
        </a:p>
      </dgm:t>
    </dgm:pt>
    <dgm:pt modelId="{EC2F35AD-8473-4927-9BDA-2462B36E8960}" type="parTrans" cxnId="{3EFB5859-0991-419E-871D-8981671ADA7E}">
      <dgm:prSet/>
      <dgm:spPr/>
      <dgm:t>
        <a:bodyPr/>
        <a:lstStyle/>
        <a:p>
          <a:endParaRPr lang="ru-RU"/>
        </a:p>
      </dgm:t>
    </dgm:pt>
    <dgm:pt modelId="{BCE9ABD7-B5EE-4AB5-97B4-E979F10ADE78}" type="sibTrans" cxnId="{3EFB5859-0991-419E-871D-8981671ADA7E}">
      <dgm:prSet/>
      <dgm:spPr/>
      <dgm:t>
        <a:bodyPr/>
        <a:lstStyle/>
        <a:p>
          <a:endParaRPr lang="ru-RU"/>
        </a:p>
      </dgm:t>
    </dgm:pt>
    <dgm:pt modelId="{E8D62F11-E760-4A11-B145-FFD3EBD75269}" type="pres">
      <dgm:prSet presAssocID="{C9CC7DA5-70C1-4A25-8A46-135581DC85B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E8E77A-841D-4283-ACA3-1F107F1AF1D4}" type="pres">
      <dgm:prSet presAssocID="{16B93A9F-64C7-431A-8F5E-2365C9987EC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B6D41B-BD6A-4369-9EBF-32DC21BF8858}" type="pres">
      <dgm:prSet presAssocID="{BBDA740D-09D5-42D1-B81F-2291AC78D78B}" presName="spacer" presStyleCnt="0"/>
      <dgm:spPr/>
    </dgm:pt>
    <dgm:pt modelId="{9C86F842-5F28-4F2C-88E8-20F800303B06}" type="pres">
      <dgm:prSet presAssocID="{EEC3E9DA-7FEF-4B43-8AB5-B2C449BD821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0C9E0A-31F9-44E5-8F03-62A2FD91B84E}" type="presOf" srcId="{16B93A9F-64C7-431A-8F5E-2365C9987ECC}" destId="{3DE8E77A-841D-4283-ACA3-1F107F1AF1D4}" srcOrd="0" destOrd="0" presId="urn:microsoft.com/office/officeart/2005/8/layout/vList2"/>
    <dgm:cxn modelId="{152EE8D8-7BBE-4186-BD21-AB6F2B02E651}" srcId="{C9CC7DA5-70C1-4A25-8A46-135581DC85B1}" destId="{16B93A9F-64C7-431A-8F5E-2365C9987ECC}" srcOrd="0" destOrd="0" parTransId="{B9B2670A-10E5-4279-AF70-D1C516B4A07D}" sibTransId="{BBDA740D-09D5-42D1-B81F-2291AC78D78B}"/>
    <dgm:cxn modelId="{210CBC70-A56F-47E4-87D1-04440EBB599D}" type="presOf" srcId="{EEC3E9DA-7FEF-4B43-8AB5-B2C449BD821B}" destId="{9C86F842-5F28-4F2C-88E8-20F800303B06}" srcOrd="0" destOrd="0" presId="urn:microsoft.com/office/officeart/2005/8/layout/vList2"/>
    <dgm:cxn modelId="{3EFB5859-0991-419E-871D-8981671ADA7E}" srcId="{C9CC7DA5-70C1-4A25-8A46-135581DC85B1}" destId="{EEC3E9DA-7FEF-4B43-8AB5-B2C449BD821B}" srcOrd="1" destOrd="0" parTransId="{EC2F35AD-8473-4927-9BDA-2462B36E8960}" sibTransId="{BCE9ABD7-B5EE-4AB5-97B4-E979F10ADE78}"/>
    <dgm:cxn modelId="{FEFEC2EF-48A8-4108-A6BA-F2229AA7C795}" type="presOf" srcId="{C9CC7DA5-70C1-4A25-8A46-135581DC85B1}" destId="{E8D62F11-E760-4A11-B145-FFD3EBD75269}" srcOrd="0" destOrd="0" presId="urn:microsoft.com/office/officeart/2005/8/layout/vList2"/>
    <dgm:cxn modelId="{AADC1791-317D-401E-88F9-17232CB0987C}" type="presParOf" srcId="{E8D62F11-E760-4A11-B145-FFD3EBD75269}" destId="{3DE8E77A-841D-4283-ACA3-1F107F1AF1D4}" srcOrd="0" destOrd="0" presId="urn:microsoft.com/office/officeart/2005/8/layout/vList2"/>
    <dgm:cxn modelId="{15B86318-DAC7-406B-BB15-0A3A28F001B6}" type="presParOf" srcId="{E8D62F11-E760-4A11-B145-FFD3EBD75269}" destId="{00B6D41B-BD6A-4369-9EBF-32DC21BF8858}" srcOrd="1" destOrd="0" presId="urn:microsoft.com/office/officeart/2005/8/layout/vList2"/>
    <dgm:cxn modelId="{3F937B2C-8E18-46F2-8D94-3DF63A9BCE39}" type="presParOf" srcId="{E8D62F11-E760-4A11-B145-FFD3EBD75269}" destId="{9C86F842-5F28-4F2C-88E8-20F800303B0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E8E77A-841D-4283-ACA3-1F107F1AF1D4}">
      <dsp:nvSpPr>
        <dsp:cNvPr id="0" name=""/>
        <dsp:cNvSpPr/>
      </dsp:nvSpPr>
      <dsp:spPr>
        <a:xfrm>
          <a:off x="0" y="206187"/>
          <a:ext cx="6888368" cy="18322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Дорослі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прагнуть</a:t>
          </a:r>
          <a:r>
            <a:rPr lang="ru-RU" sz="1800" kern="1200" dirty="0" smtClean="0"/>
            <a:t> до </a:t>
          </a:r>
          <a:r>
            <a:rPr lang="ru-RU" sz="1800" kern="1200" dirty="0" err="1" smtClean="0"/>
            <a:t>реалізації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під</a:t>
          </a:r>
          <a:r>
            <a:rPr lang="ru-RU" sz="1800" kern="1200" dirty="0" smtClean="0"/>
            <a:t> час </a:t>
          </a:r>
          <a:r>
            <a:rPr lang="ru-RU" sz="1800" kern="1200" dirty="0" err="1" smtClean="0"/>
            <a:t>дозвілля</a:t>
          </a:r>
          <a:r>
            <a:rPr lang="ru-RU" sz="1800" kern="1200" dirty="0" smtClean="0"/>
            <a:t> не </a:t>
          </a:r>
          <a:r>
            <a:rPr lang="ru-RU" sz="1800" kern="1200" dirty="0" err="1" smtClean="0"/>
            <a:t>тільки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відновлювальної</a:t>
          </a:r>
          <a:r>
            <a:rPr lang="ru-RU" sz="1800" kern="1200" dirty="0" smtClean="0"/>
            <a:t>, а й </a:t>
          </a:r>
          <a:r>
            <a:rPr lang="ru-RU" sz="1800" b="1" kern="1200" dirty="0" err="1" smtClean="0"/>
            <a:t>виховної</a:t>
          </a:r>
          <a:r>
            <a:rPr lang="ru-RU" sz="1800" b="1" kern="1200" dirty="0" smtClean="0"/>
            <a:t>, </a:t>
          </a:r>
          <a:r>
            <a:rPr lang="ru-RU" sz="1800" b="1" kern="1200" dirty="0" err="1" smtClean="0"/>
            <a:t>розвиваючої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функцій</a:t>
          </a:r>
          <a:r>
            <a:rPr lang="ru-RU" sz="1800" b="1" kern="1200" dirty="0" smtClean="0"/>
            <a:t>, </a:t>
          </a:r>
          <a:r>
            <a:rPr lang="ru-RU" sz="1800" b="1" kern="1200" dirty="0" err="1" smtClean="0"/>
            <a:t>соціальнозначущого</a:t>
          </a:r>
          <a:r>
            <a:rPr lang="ru-RU" sz="1800" b="1" kern="1200" dirty="0" smtClean="0"/>
            <a:t> характеру </a:t>
          </a:r>
          <a:r>
            <a:rPr lang="ru-RU" sz="1800" b="1" kern="1200" dirty="0" err="1" smtClean="0"/>
            <a:t>діяльності</a:t>
          </a:r>
          <a:r>
            <a:rPr lang="ru-RU" sz="1800" b="1" kern="1200" dirty="0" smtClean="0"/>
            <a:t>. </a:t>
          </a:r>
          <a:endParaRPr lang="ru-RU" sz="1800" b="1" kern="1200" dirty="0"/>
        </a:p>
      </dsp:txBody>
      <dsp:txXfrm>
        <a:off x="89442" y="295629"/>
        <a:ext cx="6709484" cy="1653336"/>
      </dsp:txXfrm>
    </dsp:sp>
    <dsp:sp modelId="{9C86F842-5F28-4F2C-88E8-20F800303B06}">
      <dsp:nvSpPr>
        <dsp:cNvPr id="0" name=""/>
        <dsp:cNvSpPr/>
      </dsp:nvSpPr>
      <dsp:spPr>
        <a:xfrm>
          <a:off x="0" y="2090247"/>
          <a:ext cx="6888368" cy="18322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Незрілість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психологічних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якостей</a:t>
          </a:r>
          <a:r>
            <a:rPr lang="ru-RU" sz="1800" kern="1200" dirty="0" smtClean="0"/>
            <a:t> (</a:t>
          </a:r>
          <a:r>
            <a:rPr lang="ru-RU" sz="1800" kern="1200" dirty="0" err="1" smtClean="0"/>
            <a:t>волі</a:t>
          </a:r>
          <a:r>
            <a:rPr lang="ru-RU" sz="1800" kern="1200" dirty="0" smtClean="0"/>
            <a:t>, </a:t>
          </a:r>
          <a:r>
            <a:rPr lang="ru-RU" sz="1800" kern="1200" dirty="0" err="1" smtClean="0"/>
            <a:t>наполегливості</a:t>
          </a:r>
          <a:r>
            <a:rPr lang="ru-RU" sz="1800" kern="1200" dirty="0" smtClean="0"/>
            <a:t>, </a:t>
          </a:r>
          <a:r>
            <a:rPr lang="ru-RU" sz="1800" kern="1200" dirty="0" err="1" smtClean="0"/>
            <a:t>стійкості</a:t>
          </a:r>
          <a:r>
            <a:rPr lang="ru-RU" sz="1800" kern="1200" dirty="0" smtClean="0"/>
            <a:t>), </a:t>
          </a:r>
          <a:r>
            <a:rPr lang="ru-RU" sz="1800" kern="1200" dirty="0" err="1" smtClean="0"/>
            <a:t>слабкість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мотивів</a:t>
          </a:r>
          <a:r>
            <a:rPr lang="ru-RU" sz="1800" kern="1200" dirty="0" smtClean="0"/>
            <a:t>, </a:t>
          </a:r>
          <a:r>
            <a:rPr lang="ru-RU" sz="1800" kern="1200" dirty="0" err="1" smtClean="0"/>
            <a:t>захопленість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легкодоступними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електронними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іграми</a:t>
          </a:r>
          <a:r>
            <a:rPr lang="ru-RU" sz="1800" kern="1200" dirty="0" smtClean="0"/>
            <a:t>, </a:t>
          </a:r>
          <a:r>
            <a:rPr lang="ru-RU" sz="1800" kern="1200" dirty="0" err="1" smtClean="0"/>
            <a:t>відсутність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особистого</a:t>
          </a:r>
          <a:r>
            <a:rPr lang="ru-RU" sz="1800" kern="1200" dirty="0" smtClean="0"/>
            <a:t> прикладу </a:t>
          </a:r>
          <a:r>
            <a:rPr lang="ru-RU" sz="1800" kern="1200" dirty="0" err="1" smtClean="0"/>
            <a:t>батьків</a:t>
          </a:r>
          <a:r>
            <a:rPr lang="ru-RU" sz="1800" kern="1200" dirty="0" smtClean="0"/>
            <a:t>, </a:t>
          </a:r>
          <a:r>
            <a:rPr lang="ru-RU" sz="1800" kern="1200" dirty="0" err="1" smtClean="0"/>
            <a:t>бездоглядність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вільного</a:t>
          </a:r>
          <a:r>
            <a:rPr lang="ru-RU" sz="1800" kern="1200" dirty="0" smtClean="0"/>
            <a:t> часу, </a:t>
          </a:r>
          <a:r>
            <a:rPr lang="ru-RU" sz="1800" kern="1200" dirty="0" err="1" smtClean="0"/>
            <a:t>сприйняття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його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тільки</a:t>
          </a:r>
          <a:r>
            <a:rPr lang="ru-RU" sz="1800" kern="1200" dirty="0" smtClean="0"/>
            <a:t> як часу розваг </a:t>
          </a:r>
          <a:r>
            <a:rPr lang="ru-RU" sz="1800" kern="1200" dirty="0" err="1" smtClean="0"/>
            <a:t>призводять</a:t>
          </a:r>
          <a:r>
            <a:rPr lang="ru-RU" sz="1800" kern="1200" dirty="0" smtClean="0"/>
            <a:t> до </a:t>
          </a:r>
          <a:r>
            <a:rPr lang="ru-RU" sz="1800" kern="1200" dirty="0" err="1" smtClean="0"/>
            <a:t>відсутності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культури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дозвілля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школярів</a:t>
          </a:r>
          <a:endParaRPr lang="ru-RU" sz="1800" kern="1200" dirty="0"/>
        </a:p>
      </dsp:txBody>
      <dsp:txXfrm>
        <a:off x="89442" y="2179689"/>
        <a:ext cx="6709484" cy="16533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D747C-160A-4691-BE12-B7E83DE1A36F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905EE5D-3DCE-4B66-B4D5-5524E708C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74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D747C-160A-4691-BE12-B7E83DE1A36F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905EE5D-3DCE-4B66-B4D5-5524E708C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47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D747C-160A-4691-BE12-B7E83DE1A36F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905EE5D-3DCE-4B66-B4D5-5524E708CF4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3026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D747C-160A-4691-BE12-B7E83DE1A36F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905EE5D-3DCE-4B66-B4D5-5524E708C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1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D747C-160A-4691-BE12-B7E83DE1A36F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905EE5D-3DCE-4B66-B4D5-5524E708CF4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1062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D747C-160A-4691-BE12-B7E83DE1A36F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905EE5D-3DCE-4B66-B4D5-5524E708C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605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D747C-160A-4691-BE12-B7E83DE1A36F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EE5D-3DCE-4B66-B4D5-5524E708C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484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D747C-160A-4691-BE12-B7E83DE1A36F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EE5D-3DCE-4B66-B4D5-5524E708C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388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D747C-160A-4691-BE12-B7E83DE1A36F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EE5D-3DCE-4B66-B4D5-5524E708C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717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D747C-160A-4691-BE12-B7E83DE1A36F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905EE5D-3DCE-4B66-B4D5-5524E708C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168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D747C-160A-4691-BE12-B7E83DE1A36F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905EE5D-3DCE-4B66-B4D5-5524E708C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542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D747C-160A-4691-BE12-B7E83DE1A36F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905EE5D-3DCE-4B66-B4D5-5524E708C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98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D747C-160A-4691-BE12-B7E83DE1A36F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EE5D-3DCE-4B66-B4D5-5524E708C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436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D747C-160A-4691-BE12-B7E83DE1A36F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EE5D-3DCE-4B66-B4D5-5524E708C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18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D747C-160A-4691-BE12-B7E83DE1A36F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EE5D-3DCE-4B66-B4D5-5524E708C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354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D747C-160A-4691-BE12-B7E83DE1A36F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905EE5D-3DCE-4B66-B4D5-5524E708C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609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D747C-160A-4691-BE12-B7E83DE1A36F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905EE5D-3DCE-4B66-B4D5-5524E708C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674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874" r:id="rId13"/>
    <p:sldLayoutId id="2147483875" r:id="rId14"/>
    <p:sldLayoutId id="2147483876" r:id="rId15"/>
    <p:sldLayoutId id="214748387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4263" y="254091"/>
            <a:ext cx="1828959" cy="18332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10045" y="1863798"/>
            <a:ext cx="4398428" cy="1378383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61697" y="4239491"/>
            <a:ext cx="7814341" cy="1953491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1600" b="1" dirty="0" smtClean="0"/>
              <a:t>ПЕДАГОГ</a:t>
            </a:r>
            <a:r>
              <a:rPr lang="uk-UA" sz="1600" b="1" dirty="0" smtClean="0"/>
              <a:t>І</a:t>
            </a:r>
            <a:r>
              <a:rPr lang="ru-RU" sz="1600" b="1" dirty="0" smtClean="0"/>
              <a:t>ЧНО ОРГАНІЗОВАНЕ ДОЗВІЛЛЯ </a:t>
            </a:r>
            <a:r>
              <a:rPr lang="ru-RU" sz="1600" b="1" dirty="0"/>
              <a:t>ЯК </a:t>
            </a:r>
            <a:r>
              <a:rPr lang="ru-RU" sz="1600" b="1" dirty="0" smtClean="0"/>
              <a:t>МЕТОД ВИХОВАННЯ </a:t>
            </a:r>
            <a:r>
              <a:rPr lang="ru-RU" sz="1600" b="1" dirty="0"/>
              <a:t>ДІТЕЙ ТА МОЛОДІ В </a:t>
            </a:r>
            <a:endParaRPr lang="ru-RU" sz="1600" b="1" dirty="0" smtClean="0"/>
          </a:p>
          <a:p>
            <a:pPr algn="ctr">
              <a:spcBef>
                <a:spcPts val="0"/>
              </a:spcBef>
            </a:pPr>
            <a:r>
              <a:rPr lang="ru-RU" sz="1600" b="1" dirty="0" smtClean="0"/>
              <a:t>СУЧАСНИХ УМОВАХ</a:t>
            </a:r>
          </a:p>
          <a:p>
            <a:pPr algn="ctr">
              <a:spcBef>
                <a:spcPts val="0"/>
              </a:spcBef>
            </a:pPr>
            <a:endParaRPr lang="ru-RU" sz="1600" b="1" dirty="0" smtClean="0"/>
          </a:p>
          <a:p>
            <a:pPr algn="ctr">
              <a:spcBef>
                <a:spcPts val="0"/>
              </a:spcBef>
            </a:pPr>
            <a:r>
              <a:rPr lang="ru-RU" sz="1600" b="1" dirty="0" err="1" smtClean="0"/>
              <a:t>Осьмук</a:t>
            </a:r>
            <a:r>
              <a:rPr lang="ru-RU" sz="1600" b="1" dirty="0" smtClean="0"/>
              <a:t> </a:t>
            </a:r>
            <a:r>
              <a:rPr lang="ru-RU" sz="1600" b="1" dirty="0"/>
              <a:t>Н.Г</a:t>
            </a:r>
            <a:r>
              <a:rPr lang="ru-RU" sz="1600" b="1" dirty="0" smtClean="0"/>
              <a:t>. кандидат </a:t>
            </a:r>
            <a:r>
              <a:rPr lang="ru-RU" sz="1600" b="1" dirty="0" err="1" smtClean="0"/>
              <a:t>педагогічних</a:t>
            </a:r>
            <a:r>
              <a:rPr lang="ru-RU" sz="1600" b="1" dirty="0" smtClean="0"/>
              <a:t> наук, доцент, доцент </a:t>
            </a:r>
            <a:r>
              <a:rPr lang="ru-RU" sz="1600" b="1" dirty="0" err="1" smtClean="0"/>
              <a:t>кафедри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педагогіки</a:t>
            </a:r>
            <a:r>
              <a:rPr lang="ru-RU" sz="1600" b="1" dirty="0" smtClean="0"/>
              <a:t> </a:t>
            </a:r>
          </a:p>
          <a:p>
            <a:pPr algn="r">
              <a:spcBef>
                <a:spcPts val="0"/>
              </a:spcBef>
            </a:pPr>
            <a:endParaRPr lang="ru-RU" sz="1600" b="1" dirty="0"/>
          </a:p>
          <a:p>
            <a:pPr algn="r">
              <a:spcBef>
                <a:spcPts val="0"/>
              </a:spcBef>
            </a:pPr>
            <a:endParaRPr lang="ru-RU" sz="1600" b="1" dirty="0" smtClean="0"/>
          </a:p>
          <a:p>
            <a:pPr algn="ctr">
              <a:spcBef>
                <a:spcPts val="0"/>
              </a:spcBef>
            </a:pPr>
            <a:endParaRPr lang="ru-RU" sz="1600" b="1" dirty="0" smtClean="0"/>
          </a:p>
          <a:p>
            <a:pPr algn="ctr">
              <a:spcBef>
                <a:spcPts val="0"/>
              </a:spcBef>
            </a:pPr>
            <a:r>
              <a:rPr lang="ru-RU" sz="1600" b="1" dirty="0" err="1" smtClean="0"/>
              <a:t>Суми</a:t>
            </a:r>
            <a:r>
              <a:rPr lang="ru-RU" sz="1600" b="1" dirty="0" smtClean="0"/>
              <a:t> 2020 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/>
              <a:t> </a:t>
            </a:r>
            <a:br>
              <a:rPr lang="ru-RU" sz="1600" b="1" dirty="0"/>
            </a:br>
            <a:endParaRPr lang="ru-RU" sz="16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822" y="2812760"/>
            <a:ext cx="2598287" cy="19262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721" y="200142"/>
            <a:ext cx="2028388" cy="194111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80510" y="324667"/>
            <a:ext cx="6269390" cy="12963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Методологічний семінар кафедри педагогіки з нагоди 96 річниці заснування </a:t>
            </a:r>
            <a:r>
              <a:rPr lang="uk-UA" dirty="0" err="1">
                <a:solidFill>
                  <a:schemeClr val="tx1"/>
                </a:solidFill>
              </a:rPr>
              <a:t>СумДПУ</a:t>
            </a:r>
            <a:r>
              <a:rPr lang="uk-UA" dirty="0">
                <a:solidFill>
                  <a:schemeClr val="tx1"/>
                </a:solidFill>
              </a:rPr>
              <a:t> імені </a:t>
            </a:r>
            <a:r>
              <a:rPr lang="uk-UA" dirty="0" err="1" smtClean="0">
                <a:solidFill>
                  <a:schemeClr val="tx1"/>
                </a:solidFill>
              </a:rPr>
              <a:t>А.С.Макаренка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61698" y="2024553"/>
            <a:ext cx="7004898" cy="914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C00000"/>
                </a:solidFill>
              </a:rPr>
              <a:t>Трансформація місії Університету в контексті глобальних викликів 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8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5783" y="207818"/>
            <a:ext cx="9578830" cy="1122219"/>
          </a:xfrm>
        </p:spPr>
        <p:txBody>
          <a:bodyPr>
            <a:normAutofit fontScale="90000"/>
          </a:bodyPr>
          <a:lstStyle/>
          <a:p>
            <a:pPr marL="0" indent="0"/>
            <a:r>
              <a:rPr lang="ru-RU" sz="2200" dirty="0"/>
              <a:t>Дозвілля - </a:t>
            </a:r>
            <a:r>
              <a:rPr lang="ru-RU" sz="2200" dirty="0" err="1"/>
              <a:t>вільно</a:t>
            </a:r>
            <a:r>
              <a:rPr lang="ru-RU" sz="2200" dirty="0"/>
              <a:t> </a:t>
            </a:r>
            <a:r>
              <a:rPr lang="ru-RU" sz="2200" dirty="0" err="1"/>
              <a:t>обрана</a:t>
            </a:r>
            <a:r>
              <a:rPr lang="ru-RU" sz="2200" dirty="0"/>
              <a:t> </a:t>
            </a:r>
            <a:r>
              <a:rPr lang="ru-RU" sz="2200" dirty="0" err="1"/>
              <a:t>особиста</a:t>
            </a:r>
            <a:r>
              <a:rPr lang="ru-RU" sz="2200" dirty="0"/>
              <a:t> </a:t>
            </a:r>
            <a:r>
              <a:rPr lang="ru-RU" sz="2200" dirty="0" err="1"/>
              <a:t>діяльність</a:t>
            </a:r>
            <a:r>
              <a:rPr lang="ru-RU" sz="2200" dirty="0"/>
              <a:t>, </a:t>
            </a:r>
            <a:r>
              <a:rPr lang="ru-RU" sz="2200" dirty="0" err="1"/>
              <a:t>спрямована</a:t>
            </a:r>
            <a:r>
              <a:rPr lang="ru-RU" sz="2200" dirty="0"/>
              <a:t> на </a:t>
            </a:r>
            <a:r>
              <a:rPr lang="ru-RU" sz="2200" b="1" dirty="0" err="1"/>
              <a:t>задоволення</a:t>
            </a:r>
            <a:r>
              <a:rPr lang="ru-RU" sz="2200" b="1" dirty="0"/>
              <a:t> </a:t>
            </a:r>
            <a:r>
              <a:rPr lang="ru-RU" sz="2200" b="1" dirty="0" err="1"/>
              <a:t>духовних</a:t>
            </a:r>
            <a:r>
              <a:rPr lang="ru-RU" sz="2200" b="1" dirty="0"/>
              <a:t>, </a:t>
            </a:r>
            <a:r>
              <a:rPr lang="ru-RU" sz="2200" b="1" dirty="0" err="1"/>
              <a:t>творчих</a:t>
            </a:r>
            <a:r>
              <a:rPr lang="ru-RU" sz="2200" b="1" dirty="0"/>
              <a:t> і </a:t>
            </a:r>
            <a:r>
              <a:rPr lang="ru-RU" sz="2200" b="1" dirty="0" err="1"/>
              <a:t>фізичних</a:t>
            </a:r>
            <a:r>
              <a:rPr lang="ru-RU" sz="2200" b="1" dirty="0"/>
              <a:t> потреб </a:t>
            </a:r>
            <a:r>
              <a:rPr lang="ru-RU" sz="2200" dirty="0"/>
              <a:t>(за А. Воловик)</a:t>
            </a:r>
            <a:br>
              <a:rPr lang="ru-RU" sz="22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934" y="3471282"/>
            <a:ext cx="3877448" cy="2725363"/>
          </a:xfrm>
          <a:prstGeom prst="rect">
            <a:avLst/>
          </a:prstGeom>
        </p:spPr>
      </p:pic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5874327" y="1025237"/>
            <a:ext cx="5818909" cy="555567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Роль </a:t>
            </a:r>
            <a:r>
              <a:rPr lang="ru-RU" dirty="0" err="1"/>
              <a:t>дозвілля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у </a:t>
            </a:r>
            <a:r>
              <a:rPr lang="ru-RU" b="1" dirty="0"/>
              <a:t>відновленні </a:t>
            </a:r>
            <a:r>
              <a:rPr lang="ru-RU" b="1" dirty="0" err="1"/>
              <a:t>психічних</a:t>
            </a:r>
            <a:r>
              <a:rPr lang="ru-RU" b="1" dirty="0"/>
              <a:t> та </a:t>
            </a:r>
            <a:r>
              <a:rPr lang="ru-RU" b="1" dirty="0" err="1"/>
              <a:t>фізичних</a:t>
            </a:r>
            <a:r>
              <a:rPr lang="ru-RU" b="1" dirty="0"/>
              <a:t> сил </a:t>
            </a:r>
            <a:r>
              <a:rPr lang="ru-RU" b="1" dirty="0" err="1"/>
              <a:t>людини</a:t>
            </a:r>
            <a:r>
              <a:rPr lang="ru-RU" b="1" dirty="0"/>
              <a:t>, </a:t>
            </a:r>
            <a:r>
              <a:rPr lang="ru-RU" b="1" dirty="0" err="1"/>
              <a:t>підвищенні</a:t>
            </a:r>
            <a:r>
              <a:rPr lang="ru-RU" b="1" dirty="0"/>
              <a:t> </a:t>
            </a:r>
            <a:r>
              <a:rPr lang="ru-RU" b="1" dirty="0" err="1"/>
              <a:t>її</a:t>
            </a:r>
            <a:r>
              <a:rPr lang="ru-RU" b="1" dirty="0"/>
              <a:t> </a:t>
            </a:r>
            <a:r>
              <a:rPr lang="ru-RU" b="1" dirty="0" err="1"/>
              <a:t>освітнього</a:t>
            </a:r>
            <a:r>
              <a:rPr lang="ru-RU" b="1" dirty="0"/>
              <a:t> і духовного </a:t>
            </a:r>
            <a:r>
              <a:rPr lang="ru-RU" b="1" dirty="0" err="1"/>
              <a:t>рівня</a:t>
            </a:r>
            <a:r>
              <a:rPr lang="ru-RU" dirty="0"/>
              <a:t>, </a:t>
            </a:r>
            <a:r>
              <a:rPr lang="ru-RU" dirty="0" err="1"/>
              <a:t>здійсненні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тих занять у </a:t>
            </a:r>
            <a:r>
              <a:rPr lang="ru-RU" dirty="0" err="1"/>
              <a:t>дозвіллєвий</a:t>
            </a:r>
            <a:r>
              <a:rPr lang="ru-RU" dirty="0"/>
              <a:t> час,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відповідають</a:t>
            </a:r>
            <a:r>
              <a:rPr lang="ru-RU" dirty="0"/>
              <a:t> потребам та </a:t>
            </a:r>
            <a:r>
              <a:rPr lang="ru-RU" dirty="0" err="1"/>
              <a:t>бажанням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і </a:t>
            </a:r>
            <a:r>
              <a:rPr lang="ru-RU" dirty="0" err="1"/>
              <a:t>приносять</a:t>
            </a:r>
            <a:r>
              <a:rPr lang="ru-RU" dirty="0"/>
              <a:t> </a:t>
            </a:r>
            <a:r>
              <a:rPr lang="ru-RU" dirty="0" err="1"/>
              <a:t>їй</a:t>
            </a:r>
            <a:r>
              <a:rPr lang="ru-RU" dirty="0"/>
              <a:t> </a:t>
            </a:r>
            <a:r>
              <a:rPr lang="ru-RU" dirty="0" err="1"/>
              <a:t>задоволення</a:t>
            </a:r>
            <a:r>
              <a:rPr lang="ru-RU" dirty="0"/>
              <a:t> у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самої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 (за І. Шевчук)</a:t>
            </a:r>
          </a:p>
          <a:p>
            <a:pPr algn="just"/>
            <a:r>
              <a:rPr lang="ru-RU" dirty="0"/>
              <a:t>У </a:t>
            </a:r>
            <a:r>
              <a:rPr lang="ru-RU" dirty="0" err="1"/>
              <a:t>дитячому</a:t>
            </a:r>
            <a:r>
              <a:rPr lang="ru-RU" dirty="0"/>
              <a:t> та </a:t>
            </a:r>
            <a:r>
              <a:rPr lang="ru-RU" dirty="0" err="1"/>
              <a:t>підліткову</a:t>
            </a:r>
            <a:r>
              <a:rPr lang="ru-RU" dirty="0"/>
              <a:t> </a:t>
            </a:r>
            <a:r>
              <a:rPr lang="ru-RU" dirty="0" err="1"/>
              <a:t>віці</a:t>
            </a:r>
            <a:r>
              <a:rPr lang="ru-RU" dirty="0"/>
              <a:t> </a:t>
            </a:r>
            <a:r>
              <a:rPr lang="ru-RU" dirty="0" err="1"/>
              <a:t>особистість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орієнтована</a:t>
            </a:r>
            <a:r>
              <a:rPr lang="ru-RU" dirty="0"/>
              <a:t> та </a:t>
            </a:r>
            <a:r>
              <a:rPr lang="ru-RU" dirty="0" err="1"/>
              <a:t>виявляє</a:t>
            </a:r>
            <a:r>
              <a:rPr lang="ru-RU" dirty="0"/>
              <a:t> </a:t>
            </a:r>
            <a:r>
              <a:rPr lang="ru-RU" dirty="0" err="1"/>
              <a:t>прихильність</a:t>
            </a:r>
            <a:r>
              <a:rPr lang="ru-RU" dirty="0"/>
              <a:t> до </a:t>
            </a:r>
            <a:r>
              <a:rPr lang="ru-RU" dirty="0" err="1"/>
              <a:t>дозвіллєвої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. </a:t>
            </a:r>
            <a:r>
              <a:rPr lang="ru-RU" dirty="0" err="1"/>
              <a:t>Остання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значні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у </a:t>
            </a:r>
            <a:r>
              <a:rPr lang="ru-RU" dirty="0" err="1"/>
              <a:t>формуванні</a:t>
            </a:r>
            <a:r>
              <a:rPr lang="ru-RU" dirty="0"/>
              <a:t> </a:t>
            </a:r>
            <a:r>
              <a:rPr lang="ru-RU" dirty="0" err="1"/>
              <a:t>дитини</a:t>
            </a:r>
            <a:r>
              <a:rPr lang="ru-RU" dirty="0"/>
              <a:t>,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впливати</a:t>
            </a:r>
            <a:r>
              <a:rPr lang="ru-RU" dirty="0"/>
              <a:t> на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творчого</a:t>
            </a:r>
            <a:r>
              <a:rPr lang="ru-RU" dirty="0"/>
              <a:t> та </a:t>
            </a:r>
            <a:r>
              <a:rPr lang="ru-RU" dirty="0" err="1"/>
              <a:t>соціального</a:t>
            </a:r>
            <a:r>
              <a:rPr lang="ru-RU" dirty="0"/>
              <a:t> </a:t>
            </a:r>
            <a:r>
              <a:rPr lang="ru-RU" dirty="0" err="1"/>
              <a:t>потенціалу</a:t>
            </a:r>
            <a:r>
              <a:rPr lang="ru-RU" dirty="0"/>
              <a:t>, а </a:t>
            </a:r>
            <a:r>
              <a:rPr lang="ru-RU" dirty="0" err="1"/>
              <a:t>відтак</a:t>
            </a:r>
            <a:r>
              <a:rPr lang="ru-RU" dirty="0"/>
              <a:t> – </a:t>
            </a:r>
            <a:r>
              <a:rPr lang="ru-RU" dirty="0" err="1"/>
              <a:t>розглядається</a:t>
            </a:r>
            <a:r>
              <a:rPr lang="ru-RU" dirty="0"/>
              <a:t> </a:t>
            </a:r>
            <a:r>
              <a:rPr lang="ru-RU" b="1" dirty="0" err="1"/>
              <a:t>сучасною</a:t>
            </a:r>
            <a:r>
              <a:rPr lang="ru-RU" b="1" dirty="0"/>
              <a:t> </a:t>
            </a:r>
            <a:r>
              <a:rPr lang="ru-RU" b="1" dirty="0" err="1"/>
              <a:t>педагогікою</a:t>
            </a:r>
            <a:r>
              <a:rPr lang="ru-RU" b="1" dirty="0"/>
              <a:t> як </a:t>
            </a:r>
            <a:r>
              <a:rPr lang="ru-RU" b="1" dirty="0" err="1"/>
              <a:t>потужний</a:t>
            </a:r>
            <a:r>
              <a:rPr lang="ru-RU" b="1" dirty="0"/>
              <a:t> </a:t>
            </a:r>
            <a:r>
              <a:rPr lang="ru-RU" b="1" dirty="0" smtClean="0"/>
              <a:t>метод </a:t>
            </a:r>
            <a:r>
              <a:rPr lang="ru-RU" b="1" dirty="0" err="1" smtClean="0"/>
              <a:t>формування</a:t>
            </a:r>
            <a:r>
              <a:rPr lang="ru-RU" b="1" dirty="0" smtClean="0"/>
              <a:t> </a:t>
            </a:r>
            <a:r>
              <a:rPr lang="ru-RU" b="1" dirty="0" err="1"/>
              <a:t>зростаючої</a:t>
            </a:r>
            <a:r>
              <a:rPr lang="ru-RU" b="1" dirty="0"/>
              <a:t> </a:t>
            </a:r>
            <a:r>
              <a:rPr lang="ru-RU" b="1" dirty="0" err="1"/>
              <a:t>особистості</a:t>
            </a:r>
            <a:r>
              <a:rPr lang="ru-RU" b="1" dirty="0" smtClean="0"/>
              <a:t>.</a:t>
            </a:r>
          </a:p>
          <a:p>
            <a:pPr algn="just"/>
            <a:r>
              <a:rPr lang="ru-RU" dirty="0"/>
              <a:t>З </a:t>
            </a:r>
            <a:r>
              <a:rPr lang="ru-RU" dirty="0" err="1"/>
              <a:t>педагогічної</a:t>
            </a:r>
            <a:r>
              <a:rPr lang="ru-RU" dirty="0"/>
              <a:t> точки </a:t>
            </a:r>
            <a:r>
              <a:rPr lang="ru-RU" dirty="0" err="1"/>
              <a:t>зору</a:t>
            </a:r>
            <a:r>
              <a:rPr lang="ru-RU" dirty="0"/>
              <a:t> </a:t>
            </a:r>
            <a:r>
              <a:rPr lang="ru-RU" b="1" dirty="0" err="1"/>
              <a:t>дозв</a:t>
            </a:r>
            <a:r>
              <a:rPr lang="uk-UA" b="1" dirty="0" err="1"/>
              <a:t>ілля</a:t>
            </a:r>
            <a:r>
              <a:rPr lang="uk-UA" b="1" dirty="0"/>
              <a:t> – ресурс, фактор, </a:t>
            </a:r>
            <a:r>
              <a:rPr lang="uk-UA" b="1" dirty="0" smtClean="0"/>
              <a:t>засіб, метод </a:t>
            </a:r>
            <a:r>
              <a:rPr lang="uk-UA" b="1" dirty="0"/>
              <a:t>особистісного розвитку</a:t>
            </a:r>
            <a:r>
              <a:rPr lang="ru-RU" b="1" dirty="0"/>
              <a:t>. </a:t>
            </a:r>
          </a:p>
          <a:p>
            <a:pPr algn="just"/>
            <a:endParaRPr lang="ru-RU" b="1" dirty="0" smtClean="0"/>
          </a:p>
          <a:p>
            <a:pPr algn="just"/>
            <a:endParaRPr lang="ru-RU" b="1" dirty="0"/>
          </a:p>
          <a:p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958" y="1510145"/>
            <a:ext cx="3359187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2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471056"/>
            <a:ext cx="8911687" cy="448871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Напрямки </a:t>
            </a:r>
            <a:r>
              <a:rPr lang="uk-UA" dirty="0" err="1" smtClean="0"/>
              <a:t>дозвільнєвої</a:t>
            </a:r>
            <a:r>
              <a:rPr lang="uk-UA" dirty="0" smtClean="0"/>
              <a:t> діяльності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21690" y="3413410"/>
            <a:ext cx="3382922" cy="3246918"/>
          </a:xfrm>
        </p:spPr>
        <p:txBody>
          <a:bodyPr>
            <a:normAutofit fontScale="85000" lnSpcReduction="10000"/>
          </a:bodyPr>
          <a:lstStyle/>
          <a:p>
            <a:endParaRPr lang="uk-UA" dirty="0" smtClean="0"/>
          </a:p>
          <a:p>
            <a:r>
              <a:rPr lang="uk-UA" dirty="0" smtClean="0"/>
              <a:t>Інтелектуальне (всі види: від інтелектуальних ігор і </a:t>
            </a:r>
            <a:r>
              <a:rPr lang="uk-UA" dirty="0" err="1" smtClean="0"/>
              <a:t>квестів</a:t>
            </a:r>
            <a:r>
              <a:rPr lang="uk-UA" dirty="0" smtClean="0"/>
              <a:t> до шахів, шашок тощо)</a:t>
            </a:r>
          </a:p>
          <a:p>
            <a:r>
              <a:rPr lang="uk-UA" dirty="0" smtClean="0"/>
              <a:t>Естетичне (всі види мистецтв: музика, малювання, декоративно-прикладне, театральне, хореографічне тощо)</a:t>
            </a:r>
          </a:p>
          <a:p>
            <a:r>
              <a:rPr lang="uk-UA" dirty="0" smtClean="0"/>
              <a:t>Прикладне: моделювання </a:t>
            </a:r>
          </a:p>
          <a:p>
            <a:r>
              <a:rPr lang="uk-UA" dirty="0" smtClean="0"/>
              <a:t>Фізкультурно-оздоровче спортивне</a:t>
            </a:r>
          </a:p>
          <a:p>
            <a:endParaRPr lang="uk-UA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499" y="4806996"/>
            <a:ext cx="3309521" cy="18533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134" y="1177636"/>
            <a:ext cx="2113103" cy="20577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6905" y="1662255"/>
            <a:ext cx="2417187" cy="14823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4246" y="1376506"/>
            <a:ext cx="3072052" cy="20369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4634" y="3235371"/>
            <a:ext cx="2914650" cy="15716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44050" y="3413410"/>
            <a:ext cx="1875932" cy="187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92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451" y="2295328"/>
            <a:ext cx="3864077" cy="1680927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Дозвілля сучасних школярів як проблема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5608497"/>
              </p:ext>
            </p:extLst>
          </p:nvPr>
        </p:nvGraphicFramePr>
        <p:xfrm>
          <a:off x="5043948" y="706583"/>
          <a:ext cx="6888368" cy="4128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Двойная стрелка вверх/вниз 7"/>
          <p:cNvSpPr/>
          <p:nvPr/>
        </p:nvSpPr>
        <p:spPr>
          <a:xfrm>
            <a:off x="4385857" y="2485063"/>
            <a:ext cx="766916" cy="682528"/>
          </a:xfrm>
          <a:prstGeom prst="up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8254" y="134798"/>
            <a:ext cx="3222075" cy="1966567"/>
          </a:xfrm>
          <a:prstGeom prst="rect">
            <a:avLst/>
          </a:prstGeom>
        </p:spPr>
      </p:pic>
      <p:sp>
        <p:nvSpPr>
          <p:cNvPr id="6" name="Стрелка вниз 5"/>
          <p:cNvSpPr/>
          <p:nvPr/>
        </p:nvSpPr>
        <p:spPr>
          <a:xfrm>
            <a:off x="8245816" y="4682837"/>
            <a:ext cx="484632" cy="58189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43948" y="5417127"/>
            <a:ext cx="6888368" cy="119659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Організація та керівництво </a:t>
            </a:r>
            <a:r>
              <a:rPr lang="uk-UA" b="1" dirty="0" err="1" smtClean="0">
                <a:solidFill>
                  <a:schemeClr val="tx1"/>
                </a:solidFill>
              </a:rPr>
              <a:t>дозвільнєвою</a:t>
            </a:r>
            <a:r>
              <a:rPr lang="uk-UA" b="1" dirty="0" smtClean="0">
                <a:solidFill>
                  <a:schemeClr val="tx1"/>
                </a:solidFill>
              </a:rPr>
              <a:t> діяльністю 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04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22799"/>
          </a:xfrm>
        </p:spPr>
        <p:txBody>
          <a:bodyPr>
            <a:normAutofit fontScale="90000"/>
          </a:bodyPr>
          <a:lstStyle/>
          <a:p>
            <a:r>
              <a:rPr lang="uk-UA" dirty="0"/>
              <a:t>Педагогічно організоване дозвілля:</a:t>
            </a:r>
            <a:br>
              <a:rPr lang="uk-UA" dirty="0"/>
            </a:b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164" y="4019224"/>
            <a:ext cx="5486399" cy="2423140"/>
          </a:xfrm>
          <a:prstGeom prst="rect">
            <a:avLst/>
          </a:prstGeom>
        </p:spPr>
      </p:pic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7121236" y="1246910"/>
            <a:ext cx="4724400" cy="5347854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навчає учнів цінувати й організовувати свій вільний час;</a:t>
            </a:r>
          </a:p>
          <a:p>
            <a:r>
              <a:rPr lang="uk-UA" dirty="0"/>
              <a:t>н</a:t>
            </a:r>
            <a:r>
              <a:rPr lang="uk-UA" dirty="0" smtClean="0"/>
              <a:t>авчає обирати заняття за інтересами, </a:t>
            </a:r>
            <a:r>
              <a:rPr lang="uk-UA" dirty="0" err="1" smtClean="0"/>
              <a:t>схильностями</a:t>
            </a:r>
            <a:r>
              <a:rPr lang="uk-UA" dirty="0" smtClean="0"/>
              <a:t>;</a:t>
            </a:r>
          </a:p>
          <a:p>
            <a:r>
              <a:rPr lang="uk-UA" dirty="0"/>
              <a:t>н</a:t>
            </a:r>
            <a:r>
              <a:rPr lang="uk-UA" dirty="0" smtClean="0"/>
              <a:t>авчає організовувати власне життя й бути відповідальним, виконувати різні соціальні ролі (ініціатор, організатор, виконавець);</a:t>
            </a:r>
          </a:p>
          <a:p>
            <a:r>
              <a:rPr lang="uk-UA" dirty="0" smtClean="0"/>
              <a:t>навчає жити серед людей, поважати їх  індивідуальність, інтереси, потреби; </a:t>
            </a:r>
          </a:p>
          <a:p>
            <a:r>
              <a:rPr lang="uk-UA" dirty="0" smtClean="0"/>
              <a:t>сприяє розширенню соціальних контактів, формуванню приятельських і дружніх відносин</a:t>
            </a:r>
          </a:p>
          <a:p>
            <a:endParaRPr lang="uk-UA" dirty="0" smtClean="0"/>
          </a:p>
          <a:p>
            <a:pPr marL="0" indent="0" algn="ctr">
              <a:buNone/>
            </a:pPr>
            <a:r>
              <a:rPr lang="uk-UA" dirty="0" smtClean="0"/>
              <a:t>сприяє формуванню цілісної особистості: </a:t>
            </a:r>
            <a:r>
              <a:rPr lang="uk-UA" smtClean="0"/>
              <a:t>компетентної, активної</a:t>
            </a:r>
            <a:r>
              <a:rPr lang="uk-UA" dirty="0" smtClean="0"/>
              <a:t>, креативної, відповідальної 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677" y="1482788"/>
            <a:ext cx="2266141" cy="217646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6371" y="1482788"/>
            <a:ext cx="2341419" cy="2176461"/>
          </a:xfrm>
          <a:prstGeom prst="rect">
            <a:avLst/>
          </a:prstGeom>
        </p:spPr>
      </p:pic>
      <p:sp>
        <p:nvSpPr>
          <p:cNvPr id="13" name="Крест 12"/>
          <p:cNvSpPr/>
          <p:nvPr/>
        </p:nvSpPr>
        <p:spPr>
          <a:xfrm>
            <a:off x="3024133" y="2357605"/>
            <a:ext cx="421617" cy="426825"/>
          </a:xfrm>
          <a:prstGeom prst="plu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 13"/>
          <p:cNvSpPr/>
          <p:nvPr/>
        </p:nvSpPr>
        <p:spPr>
          <a:xfrm>
            <a:off x="6134368" y="2175866"/>
            <a:ext cx="914400" cy="914400"/>
          </a:xfrm>
          <a:prstGeom prst="mathEqua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9130145" y="5306291"/>
            <a:ext cx="595607" cy="474229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47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6144" y="623455"/>
            <a:ext cx="3269673" cy="595745"/>
          </a:xfrm>
        </p:spPr>
        <p:txBody>
          <a:bodyPr>
            <a:normAutofit fontScale="90000"/>
          </a:bodyPr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9927" y="1385455"/>
            <a:ext cx="10354685" cy="530628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ru-RU" sz="2000" dirty="0" smtClean="0"/>
          </a:p>
          <a:p>
            <a:pPr marL="0" indent="0" algn="just">
              <a:buNone/>
            </a:pPr>
            <a:r>
              <a:rPr lang="ru-RU" sz="2000" dirty="0"/>
              <a:t>Дозвілля  - </a:t>
            </a:r>
            <a:r>
              <a:rPr lang="ru-RU" sz="2000" b="1" dirty="0" err="1"/>
              <a:t>вільна</a:t>
            </a:r>
            <a:r>
              <a:rPr lang="ru-RU" sz="2000" b="1" dirty="0"/>
              <a:t> </a:t>
            </a:r>
            <a:r>
              <a:rPr lang="ru-RU" sz="2000" b="1" dirty="0" err="1"/>
              <a:t>творча</a:t>
            </a:r>
            <a:r>
              <a:rPr lang="ru-RU" sz="2000" b="1" dirty="0"/>
              <a:t> </a:t>
            </a:r>
            <a:r>
              <a:rPr lang="ru-RU" sz="2000" b="1" dirty="0" err="1"/>
              <a:t>діяльність</a:t>
            </a:r>
            <a:r>
              <a:rPr lang="ru-RU" sz="2000" b="1" dirty="0"/>
              <a:t> </a:t>
            </a:r>
            <a:r>
              <a:rPr lang="ru-RU" sz="2000" b="1" dirty="0" err="1"/>
              <a:t>дітей</a:t>
            </a:r>
            <a:r>
              <a:rPr lang="ru-RU" sz="2000" b="1" dirty="0"/>
              <a:t> та </a:t>
            </a:r>
            <a:r>
              <a:rPr lang="ru-RU" sz="2000" b="1" dirty="0" err="1"/>
              <a:t>підлітків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характеризується</a:t>
            </a:r>
            <a:r>
              <a:rPr lang="ru-RU" sz="2000" dirty="0"/>
              <a:t> широким спектром </a:t>
            </a:r>
            <a:r>
              <a:rPr lang="ru-RU" sz="2000" dirty="0" err="1"/>
              <a:t>можливостей</a:t>
            </a:r>
            <a:r>
              <a:rPr lang="ru-RU" sz="2000" dirty="0"/>
              <a:t> </a:t>
            </a:r>
            <a:r>
              <a:rPr lang="ru-RU" sz="2000" dirty="0" err="1"/>
              <a:t>задоволення</a:t>
            </a:r>
            <a:r>
              <a:rPr lang="ru-RU" sz="2000" dirty="0"/>
              <a:t> </a:t>
            </a:r>
            <a:r>
              <a:rPr lang="ru-RU" sz="2000" dirty="0" err="1"/>
              <a:t>пізнавальних</a:t>
            </a:r>
            <a:r>
              <a:rPr lang="ru-RU" sz="2000" dirty="0"/>
              <a:t>, </a:t>
            </a:r>
            <a:r>
              <a:rPr lang="ru-RU" sz="2000" dirty="0" err="1"/>
              <a:t>комунікативних</a:t>
            </a:r>
            <a:r>
              <a:rPr lang="ru-RU" sz="2000" dirty="0"/>
              <a:t>, </a:t>
            </a:r>
            <a:r>
              <a:rPr lang="ru-RU" sz="2000" dirty="0" err="1"/>
              <a:t>виховних</a:t>
            </a:r>
            <a:r>
              <a:rPr lang="ru-RU" sz="2000" dirty="0"/>
              <a:t>, </a:t>
            </a:r>
            <a:r>
              <a:rPr lang="ru-RU" sz="2000" dirty="0" err="1"/>
              <a:t>соціальних</a:t>
            </a:r>
            <a:r>
              <a:rPr lang="ru-RU" sz="2000" dirty="0"/>
              <a:t> потреб </a:t>
            </a:r>
            <a:r>
              <a:rPr lang="ru-RU" sz="2000" dirty="0" err="1"/>
              <a:t>особистості</a:t>
            </a:r>
            <a:r>
              <a:rPr lang="ru-RU" sz="2000" dirty="0"/>
              <a:t>, яка </a:t>
            </a:r>
            <a:r>
              <a:rPr lang="ru-RU" sz="2000" dirty="0" err="1"/>
              <a:t>формується</a:t>
            </a:r>
            <a:r>
              <a:rPr lang="ru-RU" sz="2000" dirty="0"/>
              <a:t>. </a:t>
            </a:r>
          </a:p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r>
              <a:rPr lang="ru-RU" sz="2000" dirty="0" smtClean="0"/>
              <a:t>Роль </a:t>
            </a:r>
            <a:r>
              <a:rPr lang="ru-RU" sz="2000" dirty="0" err="1"/>
              <a:t>дозвілля</a:t>
            </a:r>
            <a:r>
              <a:rPr lang="ru-RU" sz="2000" dirty="0"/>
              <a:t> </a:t>
            </a:r>
            <a:r>
              <a:rPr lang="ru-RU" sz="2000" dirty="0" err="1"/>
              <a:t>полягає</a:t>
            </a:r>
            <a:r>
              <a:rPr lang="ru-RU" sz="2000" dirty="0"/>
              <a:t> у </a:t>
            </a:r>
            <a:r>
              <a:rPr lang="ru-RU" sz="2000" b="1" dirty="0"/>
              <a:t>відновленні </a:t>
            </a:r>
            <a:r>
              <a:rPr lang="ru-RU" sz="2000" b="1" dirty="0" err="1"/>
              <a:t>психічних</a:t>
            </a:r>
            <a:r>
              <a:rPr lang="ru-RU" sz="2000" b="1" dirty="0"/>
              <a:t> та </a:t>
            </a:r>
            <a:r>
              <a:rPr lang="ru-RU" sz="2000" b="1" dirty="0" err="1"/>
              <a:t>фізичних</a:t>
            </a:r>
            <a:r>
              <a:rPr lang="ru-RU" sz="2000" b="1" dirty="0"/>
              <a:t> сил </a:t>
            </a:r>
            <a:r>
              <a:rPr lang="ru-RU" sz="2000" b="1" dirty="0" err="1"/>
              <a:t>людини</a:t>
            </a:r>
            <a:r>
              <a:rPr lang="ru-RU" sz="2000" b="1" dirty="0"/>
              <a:t>, </a:t>
            </a:r>
            <a:r>
              <a:rPr lang="ru-RU" sz="2000" b="1" dirty="0" err="1"/>
              <a:t>підвищенні</a:t>
            </a:r>
            <a:r>
              <a:rPr lang="ru-RU" sz="2000" b="1" dirty="0"/>
              <a:t> </a:t>
            </a:r>
            <a:r>
              <a:rPr lang="ru-RU" sz="2000" b="1" dirty="0" err="1"/>
              <a:t>її</a:t>
            </a:r>
            <a:r>
              <a:rPr lang="ru-RU" sz="2000" b="1" dirty="0"/>
              <a:t> </a:t>
            </a:r>
            <a:r>
              <a:rPr lang="ru-RU" sz="2000" b="1" dirty="0" err="1"/>
              <a:t>освітнього</a:t>
            </a:r>
            <a:r>
              <a:rPr lang="ru-RU" sz="2000" b="1" dirty="0"/>
              <a:t> і духовного </a:t>
            </a:r>
            <a:r>
              <a:rPr lang="ru-RU" sz="2000" b="1" dirty="0" err="1"/>
              <a:t>рівня</a:t>
            </a:r>
            <a:r>
              <a:rPr lang="ru-RU" sz="2000" dirty="0"/>
              <a:t>, </a:t>
            </a:r>
            <a:r>
              <a:rPr lang="ru-RU" sz="2000" dirty="0" err="1"/>
              <a:t>здійсненні</a:t>
            </a:r>
            <a:r>
              <a:rPr lang="ru-RU" sz="2000" dirty="0"/>
              <a:t> </a:t>
            </a:r>
            <a:r>
              <a:rPr lang="ru-RU" sz="2000" dirty="0" err="1"/>
              <a:t>лише</a:t>
            </a:r>
            <a:r>
              <a:rPr lang="ru-RU" sz="2000" dirty="0"/>
              <a:t> тих занять у </a:t>
            </a:r>
            <a:r>
              <a:rPr lang="ru-RU" sz="2000" dirty="0" err="1"/>
              <a:t>дозвіллєвий</a:t>
            </a:r>
            <a:r>
              <a:rPr lang="ru-RU" sz="2000" dirty="0"/>
              <a:t> час,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відповідають</a:t>
            </a:r>
            <a:r>
              <a:rPr lang="ru-RU" sz="2000" dirty="0"/>
              <a:t> потребам та </a:t>
            </a:r>
            <a:r>
              <a:rPr lang="ru-RU" sz="2000" dirty="0" err="1"/>
              <a:t>бажанням</a:t>
            </a:r>
            <a:r>
              <a:rPr lang="ru-RU" sz="2000" dirty="0"/>
              <a:t> </a:t>
            </a:r>
            <a:r>
              <a:rPr lang="ru-RU" sz="2000" dirty="0" err="1"/>
              <a:t>людини</a:t>
            </a:r>
            <a:r>
              <a:rPr lang="ru-RU" sz="2000" dirty="0"/>
              <a:t> і </a:t>
            </a:r>
            <a:r>
              <a:rPr lang="ru-RU" sz="2000" dirty="0" err="1"/>
              <a:t>приносять</a:t>
            </a:r>
            <a:r>
              <a:rPr lang="ru-RU" sz="2000" dirty="0"/>
              <a:t> </a:t>
            </a:r>
            <a:r>
              <a:rPr lang="ru-RU" sz="2000" dirty="0" err="1"/>
              <a:t>їй</a:t>
            </a:r>
            <a:r>
              <a:rPr lang="ru-RU" sz="2000" dirty="0"/>
              <a:t> </a:t>
            </a:r>
            <a:r>
              <a:rPr lang="ru-RU" sz="2000" dirty="0" err="1"/>
              <a:t>задоволення</a:t>
            </a:r>
            <a:r>
              <a:rPr lang="ru-RU" sz="2000" dirty="0"/>
              <a:t> у </a:t>
            </a:r>
            <a:r>
              <a:rPr lang="ru-RU" sz="2000" dirty="0" err="1"/>
              <a:t>процесі</a:t>
            </a:r>
            <a:r>
              <a:rPr lang="ru-RU" sz="2000" dirty="0"/>
              <a:t> </a:t>
            </a:r>
            <a:r>
              <a:rPr lang="ru-RU" sz="2000" dirty="0" err="1"/>
              <a:t>самої</a:t>
            </a:r>
            <a:r>
              <a:rPr lang="ru-RU" sz="2000" dirty="0"/>
              <a:t> </a:t>
            </a:r>
            <a:r>
              <a:rPr lang="ru-RU" sz="2000" dirty="0" err="1" smtClean="0"/>
              <a:t>діяльності</a:t>
            </a:r>
            <a:r>
              <a:rPr lang="ru-RU" sz="2000" dirty="0" smtClean="0"/>
              <a:t>.</a:t>
            </a:r>
          </a:p>
          <a:p>
            <a:pPr marL="0" indent="0" algn="just">
              <a:buNone/>
            </a:pPr>
            <a:endParaRPr lang="ru-RU" sz="2000" dirty="0" smtClean="0"/>
          </a:p>
          <a:p>
            <a:pPr marL="0" indent="0" algn="just">
              <a:buNone/>
            </a:pPr>
            <a:r>
              <a:rPr lang="ru-RU" sz="2000" dirty="0" err="1" smtClean="0"/>
              <a:t>Педагогічно</a:t>
            </a:r>
            <a:r>
              <a:rPr lang="ru-RU" sz="2000" dirty="0" smtClean="0"/>
              <a:t> </a:t>
            </a:r>
            <a:r>
              <a:rPr lang="ru-RU" sz="2000" dirty="0"/>
              <a:t>правильно </a:t>
            </a:r>
            <a:r>
              <a:rPr lang="ru-RU" sz="2000" dirty="0" err="1"/>
              <a:t>організоване</a:t>
            </a:r>
            <a:r>
              <a:rPr lang="ru-RU" sz="2000" dirty="0"/>
              <a:t> </a:t>
            </a:r>
            <a:r>
              <a:rPr lang="ru-RU" sz="2000" dirty="0" err="1"/>
              <a:t>дозвілля</a:t>
            </a:r>
            <a:r>
              <a:rPr lang="ru-RU" sz="2000" dirty="0"/>
              <a:t> </a:t>
            </a:r>
            <a:r>
              <a:rPr lang="ru-RU" sz="2000" b="1" dirty="0" err="1"/>
              <a:t>дозволяє</a:t>
            </a:r>
            <a:r>
              <a:rPr lang="ru-RU" sz="2000" b="1" dirty="0"/>
              <a:t> </a:t>
            </a:r>
            <a:r>
              <a:rPr lang="ru-RU" sz="2000" b="1" dirty="0" err="1"/>
              <a:t>формувати</a:t>
            </a:r>
            <a:r>
              <a:rPr lang="ru-RU" sz="2000" b="1" dirty="0"/>
              <a:t> й </a:t>
            </a:r>
            <a:r>
              <a:rPr lang="ru-RU" sz="2000" b="1" dirty="0" err="1"/>
              <a:t>розвивати</a:t>
            </a:r>
            <a:r>
              <a:rPr lang="ru-RU" sz="2000" b="1" dirty="0"/>
              <a:t> </a:t>
            </a:r>
            <a:r>
              <a:rPr lang="ru-RU" sz="2000" b="1" dirty="0" err="1"/>
              <a:t>особистість</a:t>
            </a:r>
            <a:r>
              <a:rPr lang="ru-RU" sz="2000" dirty="0"/>
              <a:t> за </a:t>
            </a:r>
            <a:r>
              <a:rPr lang="ru-RU" sz="2000" dirty="0" err="1"/>
              <a:t>рахунок</a:t>
            </a:r>
            <a:r>
              <a:rPr lang="ru-RU" sz="2000" dirty="0"/>
              <a:t> </a:t>
            </a:r>
            <a:r>
              <a:rPr lang="ru-RU" sz="2000" b="1" dirty="0" err="1"/>
              <a:t>сприяння</a:t>
            </a:r>
            <a:r>
              <a:rPr lang="ru-RU" sz="2000" b="1" dirty="0"/>
              <a:t> </a:t>
            </a:r>
            <a:r>
              <a:rPr lang="ru-RU" sz="2000" b="1" dirty="0" err="1"/>
              <a:t>визначенню</a:t>
            </a:r>
            <a:r>
              <a:rPr lang="ru-RU" sz="2000" b="1" dirty="0"/>
              <a:t> й </a:t>
            </a:r>
            <a:r>
              <a:rPr lang="ru-RU" sz="2000" b="1" dirty="0" err="1"/>
              <a:t>задоволенню</a:t>
            </a:r>
            <a:r>
              <a:rPr lang="ru-RU" sz="2000" b="1" dirty="0"/>
              <a:t> </a:t>
            </a:r>
            <a:r>
              <a:rPr lang="ru-RU" sz="2000" b="1" dirty="0" err="1"/>
              <a:t>схильностей</a:t>
            </a:r>
            <a:r>
              <a:rPr lang="ru-RU" sz="2000" b="1" dirty="0"/>
              <a:t> і потреб; </a:t>
            </a:r>
            <a:r>
              <a:rPr lang="ru-RU" sz="2000" b="1" dirty="0" err="1"/>
              <a:t>формування</a:t>
            </a:r>
            <a:r>
              <a:rPr lang="ru-RU" sz="2000" b="1" dirty="0"/>
              <a:t> </a:t>
            </a:r>
            <a:r>
              <a:rPr lang="ru-RU" sz="2000" b="1" dirty="0" err="1"/>
              <a:t>ціннісних</a:t>
            </a:r>
            <a:r>
              <a:rPr lang="ru-RU" sz="2000" b="1" dirty="0"/>
              <a:t> </a:t>
            </a:r>
            <a:r>
              <a:rPr lang="ru-RU" sz="2000" b="1" dirty="0" err="1"/>
              <a:t>орієнтацій</a:t>
            </a:r>
            <a:r>
              <a:rPr lang="ru-RU" sz="2000" b="1" dirty="0"/>
              <a:t> та моделей </a:t>
            </a:r>
            <a:r>
              <a:rPr lang="ru-RU" sz="2000" b="1" dirty="0" err="1"/>
              <a:t>поведінки</a:t>
            </a:r>
            <a:r>
              <a:rPr lang="ru-RU" sz="2000" b="1" dirty="0"/>
              <a:t>; </a:t>
            </a:r>
            <a:r>
              <a:rPr lang="ru-RU" sz="2000" b="1" dirty="0" err="1"/>
              <a:t>набуття</a:t>
            </a:r>
            <a:r>
              <a:rPr lang="ru-RU" sz="2000" b="1" dirty="0"/>
              <a:t> </a:t>
            </a:r>
            <a:r>
              <a:rPr lang="ru-RU" sz="2000" b="1" dirty="0" err="1"/>
              <a:t>корисних</a:t>
            </a:r>
            <a:r>
              <a:rPr lang="ru-RU" sz="2000" b="1" dirty="0"/>
              <a:t> </a:t>
            </a:r>
            <a:r>
              <a:rPr lang="ru-RU" sz="2000" b="1" dirty="0" err="1"/>
              <a:t>умінь</a:t>
            </a:r>
            <a:r>
              <a:rPr lang="ru-RU" sz="2000" b="1" dirty="0"/>
              <a:t> і </a:t>
            </a:r>
            <a:r>
              <a:rPr lang="ru-RU" sz="2000" b="1" dirty="0" err="1"/>
              <a:t>навичок</a:t>
            </a:r>
            <a:r>
              <a:rPr lang="ru-RU" sz="2000" b="1" dirty="0"/>
              <a:t> в </a:t>
            </a:r>
            <a:r>
              <a:rPr lang="ru-RU" sz="2000" b="1" dirty="0" err="1"/>
              <a:t>комунікативній</a:t>
            </a:r>
            <a:r>
              <a:rPr lang="ru-RU" sz="2000" b="1" dirty="0"/>
              <a:t>, </a:t>
            </a:r>
            <a:r>
              <a:rPr lang="ru-RU" sz="2000" b="1" dirty="0" err="1"/>
              <a:t>творчій</a:t>
            </a:r>
            <a:r>
              <a:rPr lang="ru-RU" sz="2000" b="1" dirty="0"/>
              <a:t>, </a:t>
            </a:r>
            <a:r>
              <a:rPr lang="ru-RU" sz="2000" b="1" dirty="0" err="1"/>
              <a:t>соціальній</a:t>
            </a:r>
            <a:r>
              <a:rPr lang="ru-RU" sz="2000" b="1" dirty="0"/>
              <a:t> сферах </a:t>
            </a:r>
            <a:r>
              <a:rPr lang="ru-RU" sz="2000" b="1" dirty="0" err="1"/>
              <a:t>діяльності</a:t>
            </a:r>
            <a:r>
              <a:rPr lang="ru-RU" sz="2000" b="1" dirty="0"/>
              <a:t>; </a:t>
            </a:r>
            <a:r>
              <a:rPr lang="ru-RU" sz="2000" b="1" dirty="0" err="1"/>
              <a:t>сприяння</a:t>
            </a:r>
            <a:r>
              <a:rPr lang="ru-RU" sz="2000" b="1" dirty="0"/>
              <a:t> </a:t>
            </a:r>
            <a:r>
              <a:rPr lang="ru-RU" sz="2000" b="1" dirty="0" err="1"/>
              <a:t>самовираженню</a:t>
            </a:r>
            <a:r>
              <a:rPr lang="ru-RU" sz="2000" b="1" dirty="0"/>
              <a:t>, </a:t>
            </a:r>
            <a:r>
              <a:rPr lang="ru-RU" sz="2000" b="1" dirty="0" err="1"/>
              <a:t>самоствердженню</a:t>
            </a:r>
            <a:r>
              <a:rPr lang="ru-RU" sz="2000" b="1" dirty="0"/>
              <a:t> та </a:t>
            </a:r>
            <a:r>
              <a:rPr lang="ru-RU" sz="2000" b="1" dirty="0" err="1"/>
              <a:t>саморозвитку</a:t>
            </a:r>
            <a:r>
              <a:rPr lang="ru-RU" sz="2000" b="1" dirty="0"/>
              <a:t>; </a:t>
            </a:r>
            <a:r>
              <a:rPr lang="ru-RU" sz="2000" b="1" dirty="0" err="1"/>
              <a:t>формування</a:t>
            </a:r>
            <a:r>
              <a:rPr lang="ru-RU" sz="2000" b="1" dirty="0"/>
              <a:t> </a:t>
            </a:r>
            <a:r>
              <a:rPr lang="ru-RU" sz="2000" b="1" dirty="0" err="1"/>
              <a:t>об’єктивої</a:t>
            </a:r>
            <a:r>
              <a:rPr lang="ru-RU" sz="2000" b="1" dirty="0"/>
              <a:t> </a:t>
            </a:r>
            <a:r>
              <a:rPr lang="ru-RU" sz="2000" b="1" dirty="0" err="1"/>
              <a:t>самооцінки</a:t>
            </a:r>
            <a:r>
              <a:rPr lang="ru-RU" sz="2000" b="1" dirty="0"/>
              <a:t> й </a:t>
            </a:r>
            <a:r>
              <a:rPr lang="ru-RU" sz="2000" b="1" dirty="0" err="1"/>
              <a:t>можливості</a:t>
            </a:r>
            <a:r>
              <a:rPr lang="ru-RU" sz="2000" b="1" dirty="0"/>
              <a:t> </a:t>
            </a:r>
            <a:r>
              <a:rPr lang="ru-RU" sz="2000" b="1" dirty="0" err="1"/>
              <a:t>прояву</a:t>
            </a:r>
            <a:r>
              <a:rPr lang="ru-RU" sz="2000" b="1" dirty="0"/>
              <a:t> </a:t>
            </a:r>
            <a:r>
              <a:rPr lang="ru-RU" sz="2000" b="1" dirty="0" err="1"/>
              <a:t>творчої</a:t>
            </a:r>
            <a:r>
              <a:rPr lang="ru-RU" sz="2000" b="1" dirty="0"/>
              <a:t> </a:t>
            </a:r>
            <a:r>
              <a:rPr lang="ru-RU" sz="2000" b="1" dirty="0" err="1"/>
              <a:t>ініціативи</a:t>
            </a:r>
            <a:r>
              <a:rPr lang="ru-RU" sz="2000" b="1" dirty="0"/>
              <a:t>; </a:t>
            </a:r>
            <a:r>
              <a:rPr lang="ru-RU" sz="2000" b="1" dirty="0" err="1"/>
              <a:t>добровільності</a:t>
            </a:r>
            <a:r>
              <a:rPr lang="ru-RU" sz="2000" b="1" dirty="0"/>
              <a:t> й не </a:t>
            </a:r>
            <a:r>
              <a:rPr lang="ru-RU" sz="2000" b="1" dirty="0" err="1"/>
              <a:t>регламентованості</a:t>
            </a:r>
            <a:r>
              <a:rPr lang="ru-RU" sz="2000" b="1" dirty="0"/>
              <a:t> занять; </a:t>
            </a:r>
            <a:r>
              <a:rPr lang="ru-RU" sz="2000" b="1" dirty="0" err="1"/>
              <a:t>свободі</a:t>
            </a:r>
            <a:r>
              <a:rPr lang="ru-RU" sz="2000" b="1" dirty="0"/>
              <a:t> і </a:t>
            </a:r>
            <a:r>
              <a:rPr lang="ru-RU" sz="2000" b="1" dirty="0" err="1"/>
              <a:t>незалежності</a:t>
            </a:r>
            <a:r>
              <a:rPr lang="ru-RU" sz="2000" b="1" dirty="0"/>
              <a:t>. 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2596" y="156487"/>
            <a:ext cx="3412015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21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629</TotalTime>
  <Words>501</Words>
  <Application>Microsoft Office PowerPoint</Application>
  <PresentationFormat>Произвольный</PresentationFormat>
  <Paragraphs>45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Легкий дым</vt:lpstr>
      <vt:lpstr>   </vt:lpstr>
      <vt:lpstr>Дозвілля - вільно обрана особиста діяльність, спрямована на задоволення духовних, творчих і фізичних потреб (за А. Воловик)  </vt:lpstr>
      <vt:lpstr>Напрямки дозвільнєвої діяльності </vt:lpstr>
      <vt:lpstr>Дозвілля сучасних школярів як проблема</vt:lpstr>
      <vt:lpstr>Педагогічно організоване дозвілля: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Natali</dc:creator>
  <cp:lastModifiedBy>User</cp:lastModifiedBy>
  <cp:revision>30</cp:revision>
  <dcterms:created xsi:type="dcterms:W3CDTF">2020-11-11T14:26:36Z</dcterms:created>
  <dcterms:modified xsi:type="dcterms:W3CDTF">2020-12-12T15:22:12Z</dcterms:modified>
</cp:coreProperties>
</file>