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6" r:id="rId4"/>
    <p:sldId id="268" r:id="rId5"/>
    <p:sldId id="269" r:id="rId6"/>
    <p:sldId id="27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7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F3-47EE-BF53-5F966101CE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9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2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2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4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1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4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4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406894-ED65-41A7-90D5-24DC882DB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FE5F9C-DF54-4C0F-95AD-B62A90709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34">
            <a:extLst>
              <a:ext uri="{FF2B5EF4-FFF2-40B4-BE49-F238E27FC236}">
                <a16:creationId xmlns:a16="http://schemas.microsoft.com/office/drawing/2014/main" xmlns="" id="{6BD642B1-E8A0-4B5B-8E4A-D8EF15A0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241D71B9-BFD9-40DE-BC3B-E64BA2895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D2504B9E-D812-4C78-9981-5F48C1288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2F886AB1-61BE-4427-BED7-571CF1EF1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E912E8F6-1094-49C1-B7CD-CC46B33D6F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9" name="Straight Connector 140">
            <a:extLst>
              <a:ext uri="{FF2B5EF4-FFF2-40B4-BE49-F238E27FC236}">
                <a16:creationId xmlns:a16="http://schemas.microsoft.com/office/drawing/2014/main" xmlns="" id="{1870FE29-3AF7-4226-8303-7C1B0B8E1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142">
            <a:extLst>
              <a:ext uri="{FF2B5EF4-FFF2-40B4-BE49-F238E27FC236}">
                <a16:creationId xmlns:a16="http://schemas.microsoft.com/office/drawing/2014/main" xmlns="" id="{AAE3107B-714A-461C-AC2A-394A70CFC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144">
            <a:extLst>
              <a:ext uri="{FF2B5EF4-FFF2-40B4-BE49-F238E27FC236}">
                <a16:creationId xmlns:a16="http://schemas.microsoft.com/office/drawing/2014/main" xmlns="" id="{AB3F6FE8-AF7E-4703-AB78-FD9AFD2AC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xmlns="" id="{B6E95CD8-B3B8-425C-8484-D08634E4BE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5395F701-DCB7-480C-817B-538CD262B7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xmlns="" id="{C7BFDE70-806B-4B63-9B0E-CC97A2E355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xmlns="" id="{B4FC4EAC-1FD8-4625-8AFF-04A0436131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913" y="1041401"/>
            <a:ext cx="338374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РОЗВИТОК ІНЖЕНЕРНОЇ СКЛАДОВОЇ STEM-ОСВІТИ: СУЧАСНІ ТЕНДЕНЦІЇ</a:t>
            </a:r>
            <a:b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Віталій Бойченко </a:t>
            </a:r>
            <a:b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аспірант кафедри педагогіки</a:t>
            </a:r>
          </a:p>
        </p:txBody>
      </p:sp>
      <p:cxnSp>
        <p:nvCxnSpPr>
          <p:cNvPr id="1032" name="Straight Connector 150">
            <a:extLst>
              <a:ext uri="{FF2B5EF4-FFF2-40B4-BE49-F238E27FC236}">
                <a16:creationId xmlns:a16="http://schemas.microsoft.com/office/drawing/2014/main" xmlns="" id="{A36D75B7-CF09-4927-A857-F37750026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4477" y="3509772"/>
            <a:ext cx="2674620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Rectangle 152">
            <a:extLst>
              <a:ext uri="{FF2B5EF4-FFF2-40B4-BE49-F238E27FC236}">
                <a16:creationId xmlns:a16="http://schemas.microsoft.com/office/drawing/2014/main" xmlns="" id="{0E0A986F-4D9A-4E32-8DBD-A2B117A2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9327" y="1092200"/>
            <a:ext cx="3752517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0837" y="1253744"/>
            <a:ext cx="2033861" cy="21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233" y="3522131"/>
            <a:ext cx="3478488" cy="11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242918F-71CA-41C2-955C-0179634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 err="1"/>
              <a:t>Зростання</a:t>
            </a:r>
            <a:r>
              <a:rPr lang="en-US" sz="3100" b="1" dirty="0"/>
              <a:t> </a:t>
            </a:r>
            <a:r>
              <a:rPr lang="en-US" sz="3100" b="1" dirty="0" err="1"/>
              <a:t>інтересу</a:t>
            </a:r>
            <a:r>
              <a:rPr lang="en-US" sz="3100" b="1" dirty="0"/>
              <a:t> </a:t>
            </a:r>
            <a:r>
              <a:rPr lang="en-US" sz="3100" b="1" dirty="0" err="1"/>
              <a:t>до</a:t>
            </a:r>
            <a:r>
              <a:rPr lang="en-US" sz="3100" b="1" dirty="0"/>
              <a:t> </a:t>
            </a:r>
            <a:r>
              <a:rPr lang="en-US" sz="3100" b="1" dirty="0" err="1"/>
              <a:t>інженерних</a:t>
            </a:r>
            <a:r>
              <a:rPr lang="en-US" sz="3100" b="1" dirty="0"/>
              <a:t> </a:t>
            </a:r>
            <a:r>
              <a:rPr lang="en-US" sz="3100" b="1" dirty="0" err="1"/>
              <a:t>наук</a:t>
            </a:r>
            <a:endParaRPr lang="en-US" sz="31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B93653-733B-4CF4-A747-EF126A18A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0809" y="2556932"/>
            <a:ext cx="3601638" cy="331893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err="1"/>
              <a:t>включення</a:t>
            </a:r>
            <a:r>
              <a:rPr lang="en-US" dirty="0"/>
              <a:t> </a:t>
            </a:r>
            <a:r>
              <a:rPr lang="en-US" dirty="0" err="1"/>
              <a:t>інженерних</a:t>
            </a:r>
            <a:r>
              <a:rPr lang="en-US" dirty="0"/>
              <a:t> </a:t>
            </a:r>
            <a:r>
              <a:rPr lang="en-US" dirty="0" err="1"/>
              <a:t>наук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курикулуму</a:t>
            </a:r>
            <a:r>
              <a:rPr lang="en-US" dirty="0"/>
              <a:t>;</a:t>
            </a:r>
          </a:p>
          <a:p>
            <a:r>
              <a:rPr lang="en-US" dirty="0" err="1"/>
              <a:t>розроблення</a:t>
            </a:r>
            <a:r>
              <a:rPr lang="en-US" dirty="0"/>
              <a:t> </a:t>
            </a:r>
            <a:r>
              <a:rPr lang="en-US" dirty="0" err="1"/>
              <a:t>програм</a:t>
            </a:r>
            <a:r>
              <a:rPr lang="en-US" dirty="0"/>
              <a:t> у </a:t>
            </a:r>
            <a:r>
              <a:rPr lang="en-US" dirty="0" err="1"/>
              <a:t>сфері</a:t>
            </a:r>
            <a:r>
              <a:rPr lang="en-US" dirty="0"/>
              <a:t> </a:t>
            </a:r>
            <a:r>
              <a:rPr lang="en-US" dirty="0" err="1"/>
              <a:t>позашкільної</a:t>
            </a:r>
            <a:r>
              <a:rPr lang="en-US" dirty="0"/>
              <a:t> </a:t>
            </a:r>
            <a:r>
              <a:rPr lang="en-US" dirty="0" err="1"/>
              <a:t>освіти</a:t>
            </a:r>
            <a:r>
              <a:rPr lang="en-US" dirty="0"/>
              <a:t>;</a:t>
            </a:r>
          </a:p>
          <a:p>
            <a:r>
              <a:rPr lang="en-US" dirty="0" err="1"/>
              <a:t>упровадження</a:t>
            </a:r>
            <a:r>
              <a:rPr lang="en-US" dirty="0"/>
              <a:t> </a:t>
            </a:r>
            <a:r>
              <a:rPr lang="en-US" dirty="0" err="1"/>
              <a:t>іспиту</a:t>
            </a:r>
            <a:r>
              <a:rPr lang="en-US" dirty="0"/>
              <a:t> з </a:t>
            </a:r>
            <a:r>
              <a:rPr lang="en-US" dirty="0" err="1"/>
              <a:t>інженерії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технологій</a:t>
            </a:r>
            <a:r>
              <a:rPr lang="en-US" dirty="0"/>
              <a:t>;</a:t>
            </a:r>
            <a:endParaRPr lang="uk-UA" dirty="0"/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федеральних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endParaRPr lang="en-US" dirty="0"/>
          </a:p>
          <a:p>
            <a:endParaRPr lang="en-US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3390987E-41A2-43FD-AF32-782F6D7B74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3F7C9AA-D6EF-4D8F-8FEC-68249277D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0" y="1988840"/>
            <a:ext cx="290804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02F8E8-0B0E-48B2-BA90-E64A12AE0C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10 % </a:t>
            </a:r>
            <a:r>
              <a:rPr lang="ru-RU" sz="3200" dirty="0" err="1"/>
              <a:t>школярів</a:t>
            </a:r>
            <a:r>
              <a:rPr lang="ru-RU" sz="3200" dirty="0"/>
              <a:t> </a:t>
            </a:r>
            <a:r>
              <a:rPr lang="ru-RU" sz="3200" dirty="0" err="1"/>
              <a:t>обирають</a:t>
            </a:r>
            <a:r>
              <a:rPr lang="ru-RU" sz="3200" dirty="0"/>
              <a:t> для </a:t>
            </a:r>
            <a:r>
              <a:rPr lang="ru-RU" sz="3200" dirty="0" err="1"/>
              <a:t>вивчення</a:t>
            </a:r>
            <a:r>
              <a:rPr lang="ru-RU" sz="3200" dirty="0"/>
              <a:t> </a:t>
            </a:r>
            <a:r>
              <a:rPr lang="ru-RU" sz="3200" dirty="0" err="1"/>
              <a:t>інженерні</a:t>
            </a:r>
            <a:r>
              <a:rPr lang="ru-RU" sz="3200" dirty="0"/>
              <a:t> науки</a:t>
            </a:r>
            <a:endParaRPr lang="x-none" sz="32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7E687A-EBF8-4DD9-B7DB-6E83F70C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Кількість школярів, які вивчають інженерні науки </a:t>
            </a:r>
            <a:endParaRPr lang="x-none" b="1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0004F65A-8924-4B2E-8FAC-E9C452C125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945708"/>
              </p:ext>
            </p:extLst>
          </p:nvPr>
        </p:nvGraphicFramePr>
        <p:xfrm>
          <a:off x="4645025" y="2487613"/>
          <a:ext cx="3336925" cy="344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B0261-1831-4D4F-B277-28E52E1B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Інженерія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03B7F38-02EB-4C94-9C8C-E5EF0E0479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30011" r="19691" b="-2"/>
          <a:stretch/>
        </p:blipFill>
        <p:spPr>
          <a:xfrm>
            <a:off x="1059512" y="1410208"/>
            <a:ext cx="2907601" cy="385878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BCE0EA-D930-4D94-A5DD-EB3AB384F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09" y="2556932"/>
            <a:ext cx="360163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це конструювання та оптимізація матеріалів і технологій для задоволення потреб, визначених критеріями відповідно до заданих обмежень. Інженери використовують систематичні процеси, математичні інструменти та наукові знання для розробки, моделювання, аналізу й удосконалення рішень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33688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2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4" name="Straight Connector 38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40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42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0FB427C-1117-45CD-A253-154D877B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/>
              <a:t>Процес</a:t>
            </a:r>
            <a:r>
              <a:rPr lang="en-US" sz="2800" b="1" dirty="0"/>
              <a:t> </a:t>
            </a:r>
            <a:r>
              <a:rPr lang="en-US" sz="2800" b="1" dirty="0" err="1"/>
              <a:t>інженерного</a:t>
            </a:r>
            <a:r>
              <a:rPr lang="en-US" sz="2800" b="1" dirty="0"/>
              <a:t> </a:t>
            </a:r>
            <a:r>
              <a:rPr lang="en-US" sz="2800" b="1" dirty="0" err="1"/>
              <a:t>проєктування</a:t>
            </a:r>
            <a:endParaRPr lang="en-US" sz="2800" b="1" dirty="0"/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501908B-5F3E-4FF5-9D80-8BBAB8566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3752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58" name="Straight Connector 50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3B1F934-E164-4BAE-A08B-C5697241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виявлення</a:t>
            </a:r>
            <a:r>
              <a:rPr lang="en-US" dirty="0"/>
              <a:t> </a:t>
            </a:r>
            <a:r>
              <a:rPr lang="en-US" dirty="0" err="1"/>
              <a:t>проблем</a:t>
            </a:r>
            <a:r>
              <a:rPr lang="en-US" dirty="0"/>
              <a:t>, </a:t>
            </a:r>
          </a:p>
          <a:p>
            <a:r>
              <a:rPr lang="en-US" dirty="0" err="1"/>
              <a:t>оцінка</a:t>
            </a:r>
            <a:r>
              <a:rPr lang="en-US" dirty="0"/>
              <a:t> </a:t>
            </a:r>
            <a:r>
              <a:rPr lang="en-US" dirty="0" err="1"/>
              <a:t>варіантів</a:t>
            </a:r>
            <a:r>
              <a:rPr lang="en-US" dirty="0"/>
              <a:t> </a:t>
            </a:r>
          </a:p>
          <a:p>
            <a:r>
              <a:rPr lang="en-US" dirty="0" err="1"/>
              <a:t>оптимізація</a:t>
            </a:r>
            <a:r>
              <a:rPr lang="en-US" dirty="0"/>
              <a:t> </a:t>
            </a:r>
            <a:r>
              <a:rPr lang="en-US" dirty="0" err="1"/>
              <a:t>рішень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99EF2-FAE4-4E3F-9BD2-AFB7BF0C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262626"/>
                </a:solidFill>
              </a:rPr>
              <a:t>Критичні навички ХХІ ст.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00524DAF-9F4B-416B-BF9D-D8A275B86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1" y="2556932"/>
            <a:ext cx="4692650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робота в команді,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вирішення проблем,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збір та аналіз даних,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передача складних ідей,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комп’ютерне моделювання,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здатність до компромісів та оптимізації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EF9276C-06FB-4D31-8065-8E47833275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63769" y="2762187"/>
            <a:ext cx="2054796" cy="273062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25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CB328EE-9BC1-4C76-A178-4E863F70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D7BFB8-1AD8-4566-AB7C-5687A380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400" b="1" dirty="0"/>
              <a:t>Дякую за увагу!</a:t>
            </a:r>
            <a:endParaRPr lang="x-none" sz="4400" b="1" dirty="0"/>
          </a:p>
        </p:txBody>
      </p:sp>
    </p:spTree>
    <p:extLst>
      <p:ext uri="{BB962C8B-B14F-4D97-AF65-F5344CB8AC3E}">
        <p14:creationId xmlns:p14="http://schemas.microsoft.com/office/powerpoint/2010/main" val="1283929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 РОЗВИТОК ІНЖЕНЕРНОЇ СКЛАДОВОЇ STEM-ОСВІТИ: СУЧАСНІ ТЕНДЕНЦІЇ Віталій Бойченко  аспірант кафедри педагогіки</vt:lpstr>
      <vt:lpstr>Зростання інтересу до інженерних наук</vt:lpstr>
      <vt:lpstr>Кількість школярів, які вивчають інженерні науки </vt:lpstr>
      <vt:lpstr>Інженерія</vt:lpstr>
      <vt:lpstr>Процес інженерного проєктування</vt:lpstr>
      <vt:lpstr>Критичні навички ХХІ ст.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ІНЖЕНЕРНОЇ СКЛАДОВОЇ STEM-ОСВІТИ: СУЧАСНІ ТЕНДЕНЦІЇ Віталій Бойченко  аспірант кафедри педагогіки</dc:title>
  <dc:creator>Марина Бойченко</dc:creator>
  <cp:lastModifiedBy>User</cp:lastModifiedBy>
  <cp:revision>3</cp:revision>
  <dcterms:created xsi:type="dcterms:W3CDTF">2020-11-12T20:35:57Z</dcterms:created>
  <dcterms:modified xsi:type="dcterms:W3CDTF">2020-12-12T15:19:23Z</dcterms:modified>
</cp:coreProperties>
</file>