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8"/>
  </p:notesMasterIdLst>
  <p:sldIdLst>
    <p:sldId id="256" r:id="rId2"/>
    <p:sldId id="260" r:id="rId3"/>
    <p:sldId id="261" r:id="rId4"/>
    <p:sldId id="262" r:id="rId5"/>
    <p:sldId id="289" r:id="rId6"/>
    <p:sldId id="294" r:id="rId7"/>
    <p:sldId id="290" r:id="rId8"/>
    <p:sldId id="295" r:id="rId9"/>
    <p:sldId id="296" r:id="rId10"/>
    <p:sldId id="297" r:id="rId11"/>
    <p:sldId id="298" r:id="rId12"/>
    <p:sldId id="302" r:id="rId13"/>
    <p:sldId id="299" r:id="rId14"/>
    <p:sldId id="300" r:id="rId15"/>
    <p:sldId id="301" r:id="rId16"/>
    <p:sldId id="29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5" d="100"/>
          <a:sy n="75" d="100"/>
        </p:scale>
        <p:origin x="-1512"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494EBE-02C6-40DE-B076-2DA3A2FCBA0E}" type="datetimeFigureOut">
              <a:rPr lang="ru-RU" smtClean="0"/>
              <a:pPr/>
              <a:t>12.12.2020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D6F3D8-FD43-4D9D-898B-51139A2D9FEE}" type="slidenum">
              <a:rPr lang="ru-RU" smtClean="0"/>
              <a:pPr/>
              <a:t>‹#›</a:t>
            </a:fld>
            <a:endParaRPr lang="ru-RU"/>
          </a:p>
        </p:txBody>
      </p:sp>
    </p:spTree>
    <p:extLst>
      <p:ext uri="{BB962C8B-B14F-4D97-AF65-F5344CB8AC3E}">
        <p14:creationId xmlns:p14="http://schemas.microsoft.com/office/powerpoint/2010/main" val="134140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39C260D7-EE4E-45A5-887E-42981FB65EED}"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9C260D7-EE4E-45A5-887E-42981FB65EED}"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39C260D7-EE4E-45A5-887E-42981FB65EED}"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9C260D7-EE4E-45A5-887E-42981FB65EE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8DB2F943-F023-44C9-975E-665CB9A1BB8C}" type="datetimeFigureOut">
              <a:rPr lang="ru-RU" smtClean="0"/>
              <a:pPr/>
              <a:t>12.12.2020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9C260D7-EE4E-45A5-887E-42981FB65EED}"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B2F943-F023-44C9-975E-665CB9A1BB8C}" type="datetimeFigureOut">
              <a:rPr lang="ru-RU" smtClean="0"/>
              <a:pPr/>
              <a:t>12.12.2020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9C260D7-EE4E-45A5-887E-42981FB65EED}"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274340"/>
            <a:ext cx="7920880" cy="6309320"/>
          </a:xfrm>
        </p:spPr>
        <p:txBody>
          <a:bodyPr>
            <a:normAutofit fontScale="92500"/>
          </a:bodyPr>
          <a:lstStyle/>
          <a:p>
            <a:pPr algn="ctr">
              <a:spcBef>
                <a:spcPts val="0"/>
              </a:spcBef>
            </a:pPr>
            <a:r>
              <a:rPr lang="uk-UA" sz="2400" dirty="0" smtClean="0">
                <a:solidFill>
                  <a:schemeClr val="tx1"/>
                </a:solidFill>
                <a:latin typeface="Times New Roman" pitchFamily="18" charset="0"/>
                <a:cs typeface="Times New Roman" pitchFamily="18" charset="0"/>
              </a:rPr>
              <a:t>Методологічний семінар кафедри педагогіки, </a:t>
            </a:r>
          </a:p>
          <a:p>
            <a:pPr algn="ctr">
              <a:spcBef>
                <a:spcPts val="0"/>
              </a:spcBef>
            </a:pPr>
            <a:r>
              <a:rPr lang="uk-UA" sz="2400" dirty="0" smtClean="0">
                <a:solidFill>
                  <a:schemeClr val="tx1"/>
                </a:solidFill>
                <a:latin typeface="Times New Roman" pitchFamily="18" charset="0"/>
                <a:cs typeface="Times New Roman" pitchFamily="18" charset="0"/>
              </a:rPr>
              <a:t>присвячений 96-й річниці</a:t>
            </a:r>
          </a:p>
          <a:p>
            <a:pPr algn="ctr">
              <a:spcBef>
                <a:spcPts val="0"/>
              </a:spcBef>
            </a:pPr>
            <a:r>
              <a:rPr lang="uk-UA" sz="2400" dirty="0" smtClean="0">
                <a:solidFill>
                  <a:schemeClr val="tx1"/>
                </a:solidFill>
                <a:latin typeface="Times New Roman" pitchFamily="18" charset="0"/>
                <a:cs typeface="Times New Roman" pitchFamily="18" charset="0"/>
              </a:rPr>
              <a:t>Сумського державного педагогічного </a:t>
            </a:r>
          </a:p>
          <a:p>
            <a:pPr algn="ctr">
              <a:spcBef>
                <a:spcPts val="0"/>
              </a:spcBef>
            </a:pPr>
            <a:r>
              <a:rPr lang="uk-UA" sz="2400" dirty="0" smtClean="0">
                <a:solidFill>
                  <a:schemeClr val="tx1"/>
                </a:solidFill>
                <a:latin typeface="Times New Roman" pitchFamily="18" charset="0"/>
                <a:cs typeface="Times New Roman" pitchFamily="18" charset="0"/>
              </a:rPr>
              <a:t>Університету імені А.С. Макаренка </a:t>
            </a:r>
            <a:r>
              <a:rPr lang="uk-UA" sz="2200" dirty="0" smtClean="0">
                <a:solidFill>
                  <a:schemeClr val="tx1"/>
                </a:solidFill>
                <a:latin typeface="Times New Roman" pitchFamily="18" charset="0"/>
                <a:cs typeface="Times New Roman" pitchFamily="18" charset="0"/>
              </a:rPr>
              <a:t> </a:t>
            </a:r>
          </a:p>
          <a:p>
            <a:pPr algn="ctr">
              <a:spcBef>
                <a:spcPts val="0"/>
              </a:spcBef>
            </a:pPr>
            <a:endParaRPr lang="uk-UA" sz="2200" dirty="0" smtClean="0">
              <a:solidFill>
                <a:schemeClr val="tx1"/>
              </a:solidFill>
              <a:latin typeface="Times New Roman" pitchFamily="18" charset="0"/>
              <a:cs typeface="Times New Roman" pitchFamily="18" charset="0"/>
            </a:endParaRPr>
          </a:p>
          <a:p>
            <a:pPr algn="ctr">
              <a:spcBef>
                <a:spcPts val="0"/>
              </a:spcBef>
            </a:pPr>
            <a:r>
              <a:rPr lang="uk-UA" sz="3900" b="1" dirty="0" smtClean="0">
                <a:solidFill>
                  <a:srgbClr val="FF0000"/>
                </a:solidFill>
                <a:latin typeface="Times New Roman" pitchFamily="18" charset="0"/>
                <a:cs typeface="Times New Roman" pitchFamily="18" charset="0"/>
              </a:rPr>
              <a:t>Трансформація місії  Університету в контексті глобальних викликів</a:t>
            </a:r>
            <a:endParaRPr lang="ru-RU" sz="3900" b="1" dirty="0" smtClean="0">
              <a:solidFill>
                <a:srgbClr val="FF0000"/>
              </a:solidFill>
              <a:latin typeface="Times New Roman" pitchFamily="18" charset="0"/>
              <a:cs typeface="Times New Roman" pitchFamily="18" charset="0"/>
            </a:endParaRPr>
          </a:p>
          <a:p>
            <a:pPr algn="ctr"/>
            <a:r>
              <a:rPr lang="ru-RU" sz="2200" dirty="0">
                <a:solidFill>
                  <a:schemeClr val="tx1"/>
                </a:solidFill>
                <a:latin typeface="Times New Roman" pitchFamily="18" charset="0"/>
                <a:cs typeface="Times New Roman" pitchFamily="18" charset="0"/>
              </a:rPr>
              <a:t/>
            </a:r>
            <a:br>
              <a:rPr lang="ru-RU" sz="2200" dirty="0">
                <a:solidFill>
                  <a:schemeClr val="tx1"/>
                </a:solidFill>
                <a:latin typeface="Times New Roman" pitchFamily="18" charset="0"/>
                <a:cs typeface="Times New Roman" pitchFamily="18" charset="0"/>
              </a:rPr>
            </a:br>
            <a:r>
              <a:rPr lang="uk-UA" sz="3600" dirty="0" smtClean="0"/>
              <a:t>Актуальні </a:t>
            </a:r>
            <a:r>
              <a:rPr lang="uk-UA" sz="3600" dirty="0"/>
              <a:t>тенденції розвитку </a:t>
            </a:r>
            <a:r>
              <a:rPr lang="uk-UA" sz="3600" dirty="0" smtClean="0"/>
              <a:t>Європейського простору вищої освіти: </a:t>
            </a:r>
            <a:r>
              <a:rPr lang="uk-UA" sz="3600" dirty="0"/>
              <a:t>Римські настанови на 2021-2030 рр.</a:t>
            </a:r>
            <a:endParaRPr lang="ru-RU" sz="3600" dirty="0"/>
          </a:p>
          <a:p>
            <a:pPr algn="ctr"/>
            <a:r>
              <a:rPr lang="uk-UA" sz="2000" dirty="0" err="1">
                <a:solidFill>
                  <a:schemeClr val="tx1"/>
                </a:solidFill>
                <a:latin typeface="Times New Roman" panose="02020603050405020304" pitchFamily="18" charset="0"/>
                <a:cs typeface="Times New Roman" panose="02020603050405020304" pitchFamily="18" charset="0"/>
              </a:rPr>
              <a:t>Сбруєва</a:t>
            </a:r>
            <a:r>
              <a:rPr lang="uk-UA" sz="2000" dirty="0">
                <a:solidFill>
                  <a:schemeClr val="tx1"/>
                </a:solidFill>
                <a:latin typeface="Times New Roman" panose="02020603050405020304" pitchFamily="18" charset="0"/>
                <a:cs typeface="Times New Roman" panose="02020603050405020304" pitchFamily="18" charset="0"/>
              </a:rPr>
              <a:t> А.А., </a:t>
            </a:r>
            <a:r>
              <a:rPr lang="uk-UA" sz="2000" dirty="0" err="1">
                <a:solidFill>
                  <a:schemeClr val="tx1"/>
                </a:solidFill>
                <a:latin typeface="Times New Roman" panose="02020603050405020304" pitchFamily="18" charset="0"/>
                <a:cs typeface="Times New Roman" panose="02020603050405020304" pitchFamily="18" charset="0"/>
              </a:rPr>
              <a:t>докт</a:t>
            </a:r>
            <a:r>
              <a:rPr lang="uk-UA" sz="2000" dirty="0">
                <a:solidFill>
                  <a:schemeClr val="tx1"/>
                </a:solidFill>
                <a:latin typeface="Times New Roman" panose="02020603050405020304" pitchFamily="18" charset="0"/>
                <a:cs typeface="Times New Roman" panose="02020603050405020304" pitchFamily="18" charset="0"/>
              </a:rPr>
              <a:t>. пед. наук, професор</a:t>
            </a:r>
          </a:p>
          <a:p>
            <a:pPr algn="ctr"/>
            <a:r>
              <a:rPr lang="uk-UA" sz="2000" dirty="0">
                <a:solidFill>
                  <a:schemeClr val="tx1"/>
                </a:solidFill>
                <a:latin typeface="Times New Roman" panose="02020603050405020304" pitchFamily="18" charset="0"/>
                <a:cs typeface="Times New Roman" panose="02020603050405020304" pitchFamily="18" charset="0"/>
              </a:rPr>
              <a:t>завідувачка кафедри педагогіки</a:t>
            </a:r>
            <a:endParaRPr lang="ru-RU" sz="2000" dirty="0">
              <a:solidFill>
                <a:schemeClr val="tx1"/>
              </a:solidFill>
              <a:latin typeface="Times New Roman" panose="02020603050405020304" pitchFamily="18" charset="0"/>
              <a:cs typeface="Times New Roman" panose="02020603050405020304" pitchFamily="18" charset="0"/>
            </a:endParaRPr>
          </a:p>
          <a:p>
            <a:endParaRPr lang="ru-RU" sz="2200" dirty="0" smtClean="0">
              <a:solidFill>
                <a:schemeClr val="tx1"/>
              </a:solidFill>
              <a:latin typeface="Times New Roman" pitchFamily="18" charset="0"/>
              <a:cs typeface="Times New Roman" pitchFamily="18" charset="0"/>
            </a:endParaRPr>
          </a:p>
          <a:p>
            <a:pPr algn="ctr"/>
            <a:r>
              <a:rPr lang="ru-RU" sz="2200" dirty="0" err="1" smtClean="0">
                <a:solidFill>
                  <a:schemeClr val="tx1"/>
                </a:solidFill>
                <a:latin typeface="Times New Roman" pitchFamily="18" charset="0"/>
                <a:cs typeface="Times New Roman" pitchFamily="18" charset="0"/>
              </a:rPr>
              <a:t>Суми</a:t>
            </a:r>
            <a:r>
              <a:rPr lang="ru-RU" sz="2200" dirty="0" smtClean="0">
                <a:solidFill>
                  <a:schemeClr val="tx1"/>
                </a:solidFill>
                <a:latin typeface="Times New Roman" pitchFamily="18" charset="0"/>
                <a:cs typeface="Times New Roman" pitchFamily="18" charset="0"/>
              </a:rPr>
              <a:t> </a:t>
            </a:r>
            <a:r>
              <a:rPr lang="ru-RU" sz="2200" dirty="0">
                <a:solidFill>
                  <a:schemeClr val="tx1"/>
                </a:solidFill>
                <a:latin typeface="Times New Roman" pitchFamily="18" charset="0"/>
                <a:cs typeface="Times New Roman" pitchFamily="18" charset="0"/>
              </a:rPr>
              <a:t>– </a:t>
            </a:r>
            <a:r>
              <a:rPr lang="ru-RU" sz="2200" dirty="0" smtClean="0">
                <a:solidFill>
                  <a:schemeClr val="tx1"/>
                </a:solidFill>
                <a:latin typeface="Times New Roman" pitchFamily="18" charset="0"/>
                <a:cs typeface="Times New Roman" pitchFamily="18" charset="0"/>
              </a:rPr>
              <a:t>2020 </a:t>
            </a:r>
            <a:endParaRPr lang="ru-RU" sz="2200" dirty="0">
              <a:solidFill>
                <a:schemeClr val="tx1"/>
              </a:solidFill>
              <a:latin typeface="Times New Roman" pitchFamily="18" charset="0"/>
              <a:cs typeface="Times New Roman" pitchFamily="18" charset="0"/>
            </a:endParaRPr>
          </a:p>
        </p:txBody>
      </p:sp>
      <p:pic>
        <p:nvPicPr>
          <p:cNvPr id="4" name="Рисунок 3" descr="Logo.wmf"/>
          <p:cNvPicPr>
            <a:picLocks noChangeAspect="1"/>
          </p:cNvPicPr>
          <p:nvPr/>
        </p:nvPicPr>
        <p:blipFill>
          <a:blip r:embed="rId2" cstate="print"/>
          <a:stretch>
            <a:fillRect/>
          </a:stretch>
        </p:blipFill>
        <p:spPr>
          <a:xfrm>
            <a:off x="35495" y="97376"/>
            <a:ext cx="1661907" cy="1747448"/>
          </a:xfrm>
          <a:prstGeom prst="rect">
            <a:avLst/>
          </a:prstGeom>
          <a:effectLst>
            <a:outerShdw blurRad="50800" dist="38100" dir="2700000" algn="tl" rotWithShape="0">
              <a:prstClr val="black">
                <a:alpha val="40000"/>
              </a:prstClr>
            </a:outerShdw>
          </a:effec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79703" y="50572"/>
            <a:ext cx="1691681" cy="1691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23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8280920" cy="634082"/>
          </a:xfrm>
        </p:spPr>
        <p:txBody>
          <a:bodyPr>
            <a:normAutofit fontScale="90000"/>
          </a:bodyPr>
          <a:lstStyle/>
          <a:p>
            <a:pPr algn="ctr"/>
            <a:r>
              <a:rPr lang="uk-UA" sz="3600" b="1" dirty="0">
                <a:solidFill>
                  <a:srgbClr val="FF0000"/>
                </a:solidFill>
                <a:effectLst/>
              </a:rPr>
              <a:t>Фундаментальні </a:t>
            </a:r>
            <a:r>
              <a:rPr lang="uk-UA" sz="3600" b="1" dirty="0" smtClean="0">
                <a:solidFill>
                  <a:srgbClr val="FF0000"/>
                </a:solidFill>
                <a:effectLst/>
              </a:rPr>
              <a:t>академічні цінності, яких дотримується академічна спільнота в ЄПВО</a:t>
            </a:r>
            <a:endParaRPr lang="ru-RU" sz="3600" dirty="0">
              <a:solidFill>
                <a:srgbClr val="FF0000"/>
              </a:solidFill>
            </a:endParaRPr>
          </a:p>
        </p:txBody>
      </p:sp>
      <p:sp>
        <p:nvSpPr>
          <p:cNvPr id="3" name="Объект 2"/>
          <p:cNvSpPr>
            <a:spLocks noGrp="1"/>
          </p:cNvSpPr>
          <p:nvPr>
            <p:ph idx="1"/>
          </p:nvPr>
        </p:nvSpPr>
        <p:spPr>
          <a:xfrm>
            <a:off x="1115616" y="1028700"/>
            <a:ext cx="7786112" cy="5829300"/>
          </a:xfrm>
        </p:spPr>
        <p:txBody>
          <a:bodyPr/>
          <a:lstStyle/>
          <a:p>
            <a:r>
              <a:rPr lang="uk-UA" b="1" dirty="0"/>
              <a:t>інституційної </a:t>
            </a:r>
            <a:r>
              <a:rPr lang="uk-UA" b="1" dirty="0" smtClean="0"/>
              <a:t>автономія, </a:t>
            </a:r>
          </a:p>
          <a:p>
            <a:r>
              <a:rPr lang="uk-UA" b="1" dirty="0" smtClean="0"/>
              <a:t>академічна свобода ;</a:t>
            </a:r>
          </a:p>
          <a:p>
            <a:r>
              <a:rPr lang="uk-UA" b="1" dirty="0" smtClean="0"/>
              <a:t>академічна доброчесність, </a:t>
            </a:r>
          </a:p>
          <a:p>
            <a:r>
              <a:rPr lang="uk-UA" b="1" dirty="0" smtClean="0"/>
              <a:t>участь </a:t>
            </a:r>
            <a:r>
              <a:rPr lang="uk-UA" b="1" dirty="0"/>
              <a:t>студентів і працівників у врядуванні вищої освіти, </a:t>
            </a:r>
            <a:endParaRPr lang="uk-UA" b="1" dirty="0" smtClean="0"/>
          </a:p>
          <a:p>
            <a:r>
              <a:rPr lang="uk-UA" b="1" dirty="0" smtClean="0"/>
              <a:t>публічна відповідальність </a:t>
            </a:r>
            <a:r>
              <a:rPr lang="uk-UA" b="1" dirty="0"/>
              <a:t>як за вищу освіту, так і самої вищої </a:t>
            </a:r>
            <a:r>
              <a:rPr lang="uk-UA" b="1" dirty="0" smtClean="0"/>
              <a:t>освіти. </a:t>
            </a:r>
          </a:p>
          <a:p>
            <a:endParaRPr lang="ru-RU" dirty="0"/>
          </a:p>
        </p:txBody>
      </p:sp>
    </p:spTree>
    <p:extLst>
      <p:ext uri="{BB962C8B-B14F-4D97-AF65-F5344CB8AC3E}">
        <p14:creationId xmlns:p14="http://schemas.microsoft.com/office/powerpoint/2010/main" val="460813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74638"/>
            <a:ext cx="8250120" cy="1143000"/>
          </a:xfrm>
        </p:spPr>
        <p:txBody>
          <a:bodyPr>
            <a:normAutofit fontScale="90000"/>
          </a:bodyPr>
          <a:lstStyle/>
          <a:p>
            <a:r>
              <a:rPr lang="uk-UA" b="1" dirty="0" smtClean="0"/>
              <a:t>Додаток 1. до Римського комюніке </a:t>
            </a:r>
            <a:r>
              <a:rPr lang="en-US" b="1" dirty="0" smtClean="0"/>
              <a:t>Statement </a:t>
            </a:r>
            <a:r>
              <a:rPr lang="en-US" b="1" dirty="0"/>
              <a:t>on Academic Freedom</a:t>
            </a:r>
            <a:endParaRPr lang="ru-RU" dirty="0"/>
          </a:p>
        </p:txBody>
      </p:sp>
      <p:sp>
        <p:nvSpPr>
          <p:cNvPr id="3" name="Объект 2"/>
          <p:cNvSpPr>
            <a:spLocks noGrp="1"/>
          </p:cNvSpPr>
          <p:nvPr>
            <p:ph idx="1"/>
          </p:nvPr>
        </p:nvSpPr>
        <p:spPr>
          <a:xfrm>
            <a:off x="1115616" y="1447800"/>
            <a:ext cx="4392488" cy="4800600"/>
          </a:xfrm>
        </p:spPr>
        <p:txBody>
          <a:bodyPr>
            <a:normAutofit fontScale="92500" lnSpcReduction="10000"/>
          </a:bodyPr>
          <a:lstStyle/>
          <a:p>
            <a:r>
              <a:rPr lang="uk-UA" b="1" dirty="0"/>
              <a:t>академічна свобода</a:t>
            </a:r>
            <a:r>
              <a:rPr lang="uk-UA" dirty="0"/>
              <a:t> як свобода академічних працівників і студентів займатися дослідженнями, викладанням, навчанням і комунікацією в суспільстві без остраху репресій</a:t>
            </a:r>
          </a:p>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818704"/>
            <a:ext cx="3307762" cy="4706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12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b="1" dirty="0">
                <a:solidFill>
                  <a:srgbClr val="FF0000"/>
                </a:solidFill>
              </a:rPr>
              <a:t>Додаток 2 до Римського комюніке</a:t>
            </a:r>
            <a:br>
              <a:rPr lang="uk-UA" sz="2800" b="1" dirty="0">
                <a:solidFill>
                  <a:srgbClr val="FF0000"/>
                </a:solidFill>
              </a:rPr>
            </a:br>
            <a:r>
              <a:rPr lang="en-US" sz="2800" dirty="0">
                <a:solidFill>
                  <a:srgbClr val="FF0000"/>
                </a:solidFill>
              </a:rPr>
              <a:t>Principles and Guidelines to Strengthen</a:t>
            </a:r>
            <a:r>
              <a:rPr lang="uk-UA" sz="2800" dirty="0">
                <a:solidFill>
                  <a:srgbClr val="FF0000"/>
                </a:solidFill>
              </a:rPr>
              <a:t> </a:t>
            </a:r>
            <a:r>
              <a:rPr lang="en-US" sz="2800" dirty="0">
                <a:solidFill>
                  <a:srgbClr val="FF0000"/>
                </a:solidFill>
              </a:rPr>
              <a:t>the Social Dimension of Higher Education</a:t>
            </a:r>
            <a:r>
              <a:rPr lang="uk-UA" sz="2800" dirty="0">
                <a:solidFill>
                  <a:srgbClr val="FF0000"/>
                </a:solidFill>
              </a:rPr>
              <a:t> </a:t>
            </a:r>
            <a:r>
              <a:rPr lang="en-US" sz="2800" dirty="0">
                <a:solidFill>
                  <a:srgbClr val="FF0000"/>
                </a:solidFill>
              </a:rPr>
              <a:t>in the EHEA</a:t>
            </a:r>
            <a:endParaRPr lang="ru-RU" sz="2800" dirty="0"/>
          </a:p>
        </p:txBody>
      </p:sp>
      <p:sp>
        <p:nvSpPr>
          <p:cNvPr id="3" name="Объект 2"/>
          <p:cNvSpPr>
            <a:spLocks noGrp="1"/>
          </p:cNvSpPr>
          <p:nvPr>
            <p:ph idx="1"/>
          </p:nvPr>
        </p:nvSpPr>
        <p:spPr>
          <a:xfrm>
            <a:off x="1435608" y="1447800"/>
            <a:ext cx="3496432" cy="5293568"/>
          </a:xfrm>
        </p:spPr>
        <p:txBody>
          <a:bodyPr>
            <a:normAutofit/>
          </a:bodyPr>
          <a:lstStyle/>
          <a:p>
            <a:r>
              <a:rPr lang="uk-UA" sz="2800" dirty="0" smtClean="0"/>
              <a:t>Принципи та рекомендації щодо посилення соціального виміру вищої освіти в ЄПВО.</a:t>
            </a:r>
          </a:p>
          <a:p>
            <a:r>
              <a:rPr lang="uk-UA" sz="2800" dirty="0" smtClean="0"/>
              <a:t>Документ є конкретизацією стратегії ЄПВО-2020 </a:t>
            </a:r>
            <a:r>
              <a:rPr lang="en-US" sz="2800" dirty="0" smtClean="0"/>
              <a:t>“</a:t>
            </a:r>
            <a:r>
              <a:rPr lang="en-US" sz="2800" dirty="0"/>
              <a:t>Widening </a:t>
            </a:r>
            <a:r>
              <a:rPr lang="en-US" sz="2800" dirty="0" smtClean="0"/>
              <a:t>Participation</a:t>
            </a:r>
            <a:r>
              <a:rPr lang="uk-UA" sz="2800" dirty="0" smtClean="0"/>
              <a:t> </a:t>
            </a:r>
            <a:r>
              <a:rPr lang="en-US" sz="2800" dirty="0" smtClean="0"/>
              <a:t>for </a:t>
            </a:r>
            <a:r>
              <a:rPr lang="en-US" sz="2800" dirty="0"/>
              <a:t>Equity and Growth”</a:t>
            </a:r>
            <a:endParaRPr lang="ru-RU" sz="28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9800" y="1462264"/>
            <a:ext cx="3713992" cy="538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2182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2048"/>
            <a:ext cx="8034096" cy="1452736"/>
          </a:xfrm>
        </p:spPr>
        <p:txBody>
          <a:bodyPr>
            <a:normAutofit/>
          </a:bodyPr>
          <a:lstStyle/>
          <a:p>
            <a:pPr algn="ctr"/>
            <a:r>
              <a:rPr lang="uk-UA" sz="2800" b="1" dirty="0" smtClean="0">
                <a:solidFill>
                  <a:srgbClr val="FF0000"/>
                </a:solidFill>
              </a:rPr>
              <a:t>Додаток 2 </a:t>
            </a:r>
            <a:r>
              <a:rPr lang="uk-UA" sz="2800" b="1" dirty="0">
                <a:solidFill>
                  <a:srgbClr val="FF0000"/>
                </a:solidFill>
              </a:rPr>
              <a:t>до Римського </a:t>
            </a:r>
            <a:r>
              <a:rPr lang="uk-UA" sz="2800" b="1" dirty="0" smtClean="0">
                <a:solidFill>
                  <a:srgbClr val="FF0000"/>
                </a:solidFill>
              </a:rPr>
              <a:t>комюніке</a:t>
            </a:r>
            <a:br>
              <a:rPr lang="uk-UA" sz="2800" b="1" dirty="0" smtClean="0">
                <a:solidFill>
                  <a:srgbClr val="FF0000"/>
                </a:solidFill>
              </a:rPr>
            </a:br>
            <a:r>
              <a:rPr lang="en-US" sz="2800" dirty="0">
                <a:solidFill>
                  <a:srgbClr val="FF0000"/>
                </a:solidFill>
              </a:rPr>
              <a:t>Principles and Guidelines to </a:t>
            </a:r>
            <a:r>
              <a:rPr lang="en-US" sz="2800" dirty="0" smtClean="0">
                <a:solidFill>
                  <a:srgbClr val="FF0000"/>
                </a:solidFill>
              </a:rPr>
              <a:t>Strengthen</a:t>
            </a:r>
            <a:r>
              <a:rPr lang="uk-UA" sz="2800" dirty="0" smtClean="0">
                <a:solidFill>
                  <a:srgbClr val="FF0000"/>
                </a:solidFill>
              </a:rPr>
              <a:t> </a:t>
            </a:r>
            <a:r>
              <a:rPr lang="en-US" sz="2800" dirty="0" smtClean="0">
                <a:solidFill>
                  <a:srgbClr val="FF0000"/>
                </a:solidFill>
              </a:rPr>
              <a:t>the </a:t>
            </a:r>
            <a:r>
              <a:rPr lang="en-US" sz="2800" dirty="0">
                <a:solidFill>
                  <a:srgbClr val="FF0000"/>
                </a:solidFill>
              </a:rPr>
              <a:t>Social Dimension of Higher </a:t>
            </a:r>
            <a:r>
              <a:rPr lang="en-US" sz="2800" dirty="0" smtClean="0">
                <a:solidFill>
                  <a:srgbClr val="FF0000"/>
                </a:solidFill>
              </a:rPr>
              <a:t>Education</a:t>
            </a:r>
            <a:r>
              <a:rPr lang="uk-UA" sz="2800" dirty="0" smtClean="0">
                <a:solidFill>
                  <a:srgbClr val="FF0000"/>
                </a:solidFill>
              </a:rPr>
              <a:t> </a:t>
            </a:r>
            <a:r>
              <a:rPr lang="en-US" sz="2800" dirty="0" smtClean="0">
                <a:solidFill>
                  <a:srgbClr val="FF0000"/>
                </a:solidFill>
              </a:rPr>
              <a:t>in </a:t>
            </a:r>
            <a:r>
              <a:rPr lang="en-US" sz="2800" dirty="0">
                <a:solidFill>
                  <a:srgbClr val="FF0000"/>
                </a:solidFill>
              </a:rPr>
              <a:t>the EHEA</a:t>
            </a:r>
            <a:endParaRPr lang="ru-RU" sz="2800" dirty="0">
              <a:solidFill>
                <a:srgbClr val="FF0000"/>
              </a:solidFill>
            </a:endParaRPr>
          </a:p>
        </p:txBody>
      </p:sp>
      <p:sp>
        <p:nvSpPr>
          <p:cNvPr id="3" name="Объект 2"/>
          <p:cNvSpPr>
            <a:spLocks noGrp="1"/>
          </p:cNvSpPr>
          <p:nvPr>
            <p:ph idx="1"/>
          </p:nvPr>
        </p:nvSpPr>
        <p:spPr>
          <a:xfrm>
            <a:off x="683568" y="1412776"/>
            <a:ext cx="8460432" cy="5328592"/>
          </a:xfrm>
        </p:spPr>
        <p:txBody>
          <a:bodyPr>
            <a:normAutofit fontScale="92500" lnSpcReduction="10000"/>
          </a:bodyPr>
          <a:lstStyle/>
          <a:p>
            <a:r>
              <a:rPr lang="en-US" dirty="0">
                <a:solidFill>
                  <a:srgbClr val="0070C0"/>
                </a:solidFill>
              </a:rPr>
              <a:t>Principles</a:t>
            </a:r>
            <a:endParaRPr lang="en-US" b="1" dirty="0">
              <a:solidFill>
                <a:srgbClr val="0070C0"/>
              </a:solidFill>
            </a:endParaRPr>
          </a:p>
          <a:p>
            <a:r>
              <a:rPr lang="uk-UA" sz="2000" b="1" dirty="0" smtClean="0"/>
              <a:t>1. </a:t>
            </a:r>
            <a:r>
              <a:rPr lang="en-US" sz="2000" b="1" dirty="0" smtClean="0"/>
              <a:t>The social dimension should be central to higher education strategies at system and institutional level, as</a:t>
            </a:r>
            <a:r>
              <a:rPr lang="uk-UA" sz="2000" b="1" dirty="0" smtClean="0"/>
              <a:t> </a:t>
            </a:r>
            <a:r>
              <a:rPr lang="en-US" sz="2000" b="1" dirty="0" smtClean="0"/>
              <a:t>well as at the EHEA and the EU level.</a:t>
            </a:r>
            <a:endParaRPr lang="uk-UA" sz="2000" b="1" dirty="0" smtClean="0"/>
          </a:p>
          <a:p>
            <a:r>
              <a:rPr lang="uk-UA" sz="2000" dirty="0" smtClean="0"/>
              <a:t>2.</a:t>
            </a:r>
            <a:r>
              <a:rPr lang="en-US" sz="2000" b="1" dirty="0"/>
              <a:t> Legal regulations or policy documents should allow and enable higher education institutions to </a:t>
            </a:r>
            <a:r>
              <a:rPr lang="en-US" sz="2000" b="1" dirty="0" smtClean="0"/>
              <a:t>develop</a:t>
            </a:r>
            <a:r>
              <a:rPr lang="uk-UA" sz="2000" b="1" dirty="0" smtClean="0"/>
              <a:t> </a:t>
            </a:r>
            <a:r>
              <a:rPr lang="en-US" sz="2000" b="1" dirty="0" smtClean="0"/>
              <a:t>their </a:t>
            </a:r>
            <a:r>
              <a:rPr lang="en-US" sz="2000" b="1" dirty="0"/>
              <a:t>own strategies to </a:t>
            </a:r>
            <a:r>
              <a:rPr lang="en-US" sz="2000" b="1" dirty="0" err="1"/>
              <a:t>fulfil</a:t>
            </a:r>
            <a:r>
              <a:rPr lang="en-US" sz="2000" b="1" dirty="0"/>
              <a:t> their public responsibility towards widening access to, </a:t>
            </a:r>
            <a:r>
              <a:rPr lang="en-US" sz="2000" b="1" dirty="0" smtClean="0"/>
              <a:t>participation </a:t>
            </a:r>
            <a:r>
              <a:rPr lang="en-US" sz="2000" b="1" dirty="0"/>
              <a:t>in </a:t>
            </a:r>
            <a:r>
              <a:rPr lang="en-US" sz="2000" b="1" dirty="0" smtClean="0"/>
              <a:t>and</a:t>
            </a:r>
            <a:r>
              <a:rPr lang="uk-UA" sz="2000" b="1" dirty="0" smtClean="0"/>
              <a:t> </a:t>
            </a:r>
            <a:r>
              <a:rPr lang="en-US" sz="2000" b="1" dirty="0" smtClean="0"/>
              <a:t>completion </a:t>
            </a:r>
            <a:r>
              <a:rPr lang="en-US" sz="2000" b="1" dirty="0"/>
              <a:t>of higher education studies</a:t>
            </a:r>
            <a:r>
              <a:rPr lang="en-US" sz="2000" b="1" dirty="0" smtClean="0"/>
              <a:t>.</a:t>
            </a:r>
            <a:endParaRPr lang="uk-UA" sz="2000" b="1" dirty="0" smtClean="0"/>
          </a:p>
          <a:p>
            <a:r>
              <a:rPr lang="uk-UA" sz="2000" b="1" dirty="0" smtClean="0"/>
              <a:t>3. </a:t>
            </a:r>
            <a:r>
              <a:rPr lang="en-US" sz="2000" b="1" dirty="0" smtClean="0"/>
              <a:t>The </a:t>
            </a:r>
            <a:r>
              <a:rPr lang="en-US" sz="2000" b="1" dirty="0"/>
              <a:t>inclusiveness of the entire education system should be improved by developing coherent policies from early childhood education, through schooling to higher education and throughout lifelong learning. </a:t>
            </a:r>
            <a:endParaRPr lang="uk-UA" sz="2000" b="1" dirty="0" smtClean="0"/>
          </a:p>
          <a:p>
            <a:r>
              <a:rPr lang="uk-UA" sz="2000" b="1" dirty="0" smtClean="0"/>
              <a:t>4. </a:t>
            </a:r>
            <a:r>
              <a:rPr lang="en-US" sz="2000" b="1" dirty="0" smtClean="0"/>
              <a:t>Reliable </a:t>
            </a:r>
            <a:r>
              <a:rPr lang="en-US" sz="2000" b="1" dirty="0"/>
              <a:t>data is a necessary precondition for an evidence-based improvement of the social dimension of higher education. </a:t>
            </a:r>
            <a:endParaRPr lang="uk-UA" sz="2000" b="1" dirty="0" smtClean="0"/>
          </a:p>
          <a:p>
            <a:r>
              <a:rPr lang="uk-UA" sz="2000" b="1" dirty="0" smtClean="0"/>
              <a:t>5. </a:t>
            </a:r>
            <a:r>
              <a:rPr lang="en-US" sz="2000" b="1" dirty="0" smtClean="0"/>
              <a:t>Public </a:t>
            </a:r>
            <a:r>
              <a:rPr lang="en-US" sz="2000" b="1" dirty="0"/>
              <a:t>authorities should have policies that enable higher education institutions to ensure effective </a:t>
            </a:r>
            <a:r>
              <a:rPr lang="en-US" sz="2000" b="1" dirty="0" err="1"/>
              <a:t>counselling</a:t>
            </a:r>
            <a:r>
              <a:rPr lang="en-US" sz="2000" b="1" dirty="0"/>
              <a:t> and guidance for potential and enrolled students in order to widen their access to, participation in and completion of higher education studies. </a:t>
            </a:r>
            <a:endParaRPr lang="en-US" sz="2000" dirty="0"/>
          </a:p>
          <a:p>
            <a:endParaRPr lang="en-US" sz="2000" dirty="0"/>
          </a:p>
          <a:p>
            <a:endParaRPr lang="ru-RU" sz="2000" dirty="0"/>
          </a:p>
        </p:txBody>
      </p:sp>
    </p:spTree>
    <p:extLst>
      <p:ext uri="{BB962C8B-B14F-4D97-AF65-F5344CB8AC3E}">
        <p14:creationId xmlns:p14="http://schemas.microsoft.com/office/powerpoint/2010/main" val="263712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16632"/>
            <a:ext cx="7498080" cy="1143000"/>
          </a:xfrm>
        </p:spPr>
        <p:txBody>
          <a:bodyPr>
            <a:normAutofit fontScale="90000"/>
          </a:bodyPr>
          <a:lstStyle/>
          <a:p>
            <a:r>
              <a:rPr lang="uk-UA" sz="2800" b="1" dirty="0">
                <a:solidFill>
                  <a:srgbClr val="FF0000"/>
                </a:solidFill>
              </a:rPr>
              <a:t>Додаток 2 до Римського комюніке</a:t>
            </a:r>
            <a:br>
              <a:rPr lang="uk-UA" sz="2800" b="1" dirty="0">
                <a:solidFill>
                  <a:srgbClr val="FF0000"/>
                </a:solidFill>
              </a:rPr>
            </a:br>
            <a:r>
              <a:rPr lang="en-US" sz="2800" dirty="0">
                <a:solidFill>
                  <a:srgbClr val="FF0000"/>
                </a:solidFill>
              </a:rPr>
              <a:t>Principles and Guidelines to Strengthen</a:t>
            </a:r>
            <a:r>
              <a:rPr lang="uk-UA" sz="2800" dirty="0">
                <a:solidFill>
                  <a:srgbClr val="FF0000"/>
                </a:solidFill>
              </a:rPr>
              <a:t> </a:t>
            </a:r>
            <a:r>
              <a:rPr lang="en-US" sz="2800" dirty="0">
                <a:solidFill>
                  <a:srgbClr val="FF0000"/>
                </a:solidFill>
              </a:rPr>
              <a:t>the Social Dimension of Higher Education</a:t>
            </a:r>
            <a:r>
              <a:rPr lang="uk-UA" sz="2800" dirty="0">
                <a:solidFill>
                  <a:srgbClr val="FF0000"/>
                </a:solidFill>
              </a:rPr>
              <a:t> </a:t>
            </a:r>
            <a:r>
              <a:rPr lang="en-US" sz="2800" dirty="0">
                <a:solidFill>
                  <a:srgbClr val="FF0000"/>
                </a:solidFill>
              </a:rPr>
              <a:t>in the </a:t>
            </a:r>
            <a:r>
              <a:rPr lang="en-US" sz="2800" dirty="0" smtClean="0">
                <a:solidFill>
                  <a:srgbClr val="FF0000"/>
                </a:solidFill>
              </a:rPr>
              <a:t>EHEA</a:t>
            </a:r>
            <a:r>
              <a:rPr lang="uk-UA" sz="2800" dirty="0" smtClean="0">
                <a:solidFill>
                  <a:srgbClr val="FF0000"/>
                </a:solidFill>
              </a:rPr>
              <a:t> (2)</a:t>
            </a:r>
            <a:endParaRPr lang="ru-RU" sz="2800" dirty="0"/>
          </a:p>
        </p:txBody>
      </p:sp>
      <p:sp>
        <p:nvSpPr>
          <p:cNvPr id="3" name="Объект 2"/>
          <p:cNvSpPr>
            <a:spLocks noGrp="1"/>
          </p:cNvSpPr>
          <p:nvPr>
            <p:ph idx="1"/>
          </p:nvPr>
        </p:nvSpPr>
        <p:spPr>
          <a:xfrm>
            <a:off x="899592" y="1196752"/>
            <a:ext cx="8244408" cy="5661248"/>
          </a:xfrm>
        </p:spPr>
        <p:txBody>
          <a:bodyPr>
            <a:normAutofit fontScale="77500" lnSpcReduction="20000"/>
          </a:bodyPr>
          <a:lstStyle/>
          <a:p>
            <a:pPr marL="82296" indent="0">
              <a:buNone/>
            </a:pPr>
            <a:r>
              <a:rPr lang="en-US" dirty="0">
                <a:solidFill>
                  <a:srgbClr val="0070C0"/>
                </a:solidFill>
              </a:rPr>
              <a:t>Principles</a:t>
            </a:r>
            <a:endParaRPr lang="en-US" b="1" dirty="0">
              <a:solidFill>
                <a:srgbClr val="0070C0"/>
              </a:solidFill>
            </a:endParaRPr>
          </a:p>
          <a:p>
            <a:pPr marL="82296" indent="0">
              <a:buNone/>
            </a:pPr>
            <a:r>
              <a:rPr lang="uk-UA" sz="2400" dirty="0" smtClean="0"/>
              <a:t>6. </a:t>
            </a:r>
            <a:r>
              <a:rPr lang="en-US" sz="2600" b="1" dirty="0" smtClean="0"/>
              <a:t>Public </a:t>
            </a:r>
            <a:r>
              <a:rPr lang="en-US" sz="2600" b="1" dirty="0"/>
              <a:t>authorities should provide sufficient and sustainable funding and financial autonomy to higher education institutions enabling them to build adequate capacity to embrace diversity and contribute to equity and inclusion in higher education. </a:t>
            </a:r>
            <a:endParaRPr lang="en-US" sz="2600" dirty="0"/>
          </a:p>
          <a:p>
            <a:pPr marL="82296" indent="0">
              <a:buNone/>
            </a:pPr>
            <a:r>
              <a:rPr lang="uk-UA" sz="2600" b="1" dirty="0" smtClean="0"/>
              <a:t>7. </a:t>
            </a:r>
            <a:r>
              <a:rPr lang="en-US" sz="2600" b="1" dirty="0" smtClean="0"/>
              <a:t>Public </a:t>
            </a:r>
            <a:r>
              <a:rPr lang="en-US" sz="2600" b="1" dirty="0"/>
              <a:t>authorities should help higher education institutions to strengthen their capacity in responding to the needs of a more diverse student and staff body and create inclusive learning environments and inclusive institutional cultures</a:t>
            </a:r>
            <a:r>
              <a:rPr lang="en-US" sz="2600" b="1" dirty="0" smtClean="0"/>
              <a:t>.</a:t>
            </a:r>
            <a:endParaRPr lang="uk-UA" sz="2600" b="1" dirty="0" smtClean="0"/>
          </a:p>
          <a:p>
            <a:pPr marL="82296" indent="0">
              <a:buNone/>
            </a:pPr>
            <a:r>
              <a:rPr lang="en-US" sz="2600" b="1" dirty="0" smtClean="0"/>
              <a:t>8</a:t>
            </a:r>
            <a:r>
              <a:rPr lang="en-US" sz="2600" b="1" dirty="0"/>
              <a:t>. International mobility programs in higher education should be structured and implemented in a way that foster diversity, equity and inclusion and should particularly foster participation of students and staff from vulnerable, disadvantaged or underrepresented backgrounds. </a:t>
            </a:r>
            <a:endParaRPr lang="en-US" sz="2600" dirty="0"/>
          </a:p>
          <a:p>
            <a:pPr marL="82296" indent="0">
              <a:buNone/>
            </a:pPr>
            <a:r>
              <a:rPr lang="en-US" sz="2600" b="1" dirty="0" smtClean="0"/>
              <a:t>9</a:t>
            </a:r>
            <a:r>
              <a:rPr lang="en-US" sz="2600" b="1" dirty="0"/>
              <a:t>. Higher education institutions should ensure that community engagement in higher education promotes diversity, equity and inclusion. </a:t>
            </a:r>
            <a:endParaRPr lang="uk-UA" sz="2600" b="1" dirty="0" smtClean="0"/>
          </a:p>
          <a:p>
            <a:pPr marL="82296" indent="0">
              <a:buNone/>
            </a:pPr>
            <a:r>
              <a:rPr lang="uk-UA" sz="2600" b="1" dirty="0" smtClean="0"/>
              <a:t>10. </a:t>
            </a:r>
            <a:r>
              <a:rPr lang="en-US" sz="2600" b="1" dirty="0" smtClean="0"/>
              <a:t>Public </a:t>
            </a:r>
            <a:r>
              <a:rPr lang="en-US" sz="2600" b="1" dirty="0"/>
              <a:t>authorities should engage in a policy dialogue with higher education institutions and other relevant stakeholders about how the above principles and guidelines can be translated and implemented both at national system and institutional level. </a:t>
            </a:r>
            <a:endParaRPr lang="en-US" sz="2600" dirty="0"/>
          </a:p>
          <a:p>
            <a:pPr marL="82296" indent="0">
              <a:buNone/>
            </a:pPr>
            <a:endParaRPr lang="en-US" sz="2400" dirty="0"/>
          </a:p>
          <a:p>
            <a:pPr marL="82296" indent="0">
              <a:buNone/>
            </a:pPr>
            <a:endParaRPr lang="uk-UA" sz="2400" dirty="0" smtClean="0"/>
          </a:p>
        </p:txBody>
      </p:sp>
    </p:spTree>
    <p:extLst>
      <p:ext uri="{BB962C8B-B14F-4D97-AF65-F5344CB8AC3E}">
        <p14:creationId xmlns:p14="http://schemas.microsoft.com/office/powerpoint/2010/main" val="38719128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74638"/>
            <a:ext cx="8028384" cy="1714202"/>
          </a:xfrm>
        </p:spPr>
        <p:txBody>
          <a:bodyPr>
            <a:normAutofit fontScale="90000"/>
          </a:bodyPr>
          <a:lstStyle/>
          <a:p>
            <a:r>
              <a:rPr lang="uk-UA" sz="2800" b="1" dirty="0">
                <a:solidFill>
                  <a:srgbClr val="FF0000"/>
                </a:solidFill>
              </a:rPr>
              <a:t>Додаток </a:t>
            </a:r>
            <a:r>
              <a:rPr lang="uk-UA" sz="2800" b="1" dirty="0" smtClean="0">
                <a:solidFill>
                  <a:srgbClr val="FF0000"/>
                </a:solidFill>
              </a:rPr>
              <a:t>3. </a:t>
            </a:r>
            <a:r>
              <a:rPr lang="uk-UA" sz="2800" b="1" dirty="0">
                <a:solidFill>
                  <a:srgbClr val="FF0000"/>
                </a:solidFill>
              </a:rPr>
              <a:t>до Римського </a:t>
            </a:r>
            <a:r>
              <a:rPr lang="uk-UA" sz="2800" b="1" dirty="0" smtClean="0">
                <a:solidFill>
                  <a:srgbClr val="FF0000"/>
                </a:solidFill>
              </a:rPr>
              <a:t>комюніке</a:t>
            </a:r>
            <a:br>
              <a:rPr lang="uk-UA" sz="2800" b="1" dirty="0" smtClean="0">
                <a:solidFill>
                  <a:srgbClr val="FF0000"/>
                </a:solidFill>
              </a:rPr>
            </a:br>
            <a:r>
              <a:rPr lang="en-US" sz="2700" b="1" dirty="0">
                <a:solidFill>
                  <a:srgbClr val="FF0000"/>
                </a:solidFill>
              </a:rPr>
              <a:t>Recommendations to National </a:t>
            </a:r>
            <a:r>
              <a:rPr lang="en-US" sz="2700" b="1" dirty="0" smtClean="0">
                <a:solidFill>
                  <a:srgbClr val="FF0000"/>
                </a:solidFill>
              </a:rPr>
              <a:t>Authorities</a:t>
            </a:r>
            <a:r>
              <a:rPr lang="uk-UA" sz="2700" b="1" dirty="0" smtClean="0">
                <a:solidFill>
                  <a:srgbClr val="FF0000"/>
                </a:solidFill>
              </a:rPr>
              <a:t> </a:t>
            </a:r>
            <a:r>
              <a:rPr lang="en-US" sz="2700" b="1" dirty="0" smtClean="0">
                <a:solidFill>
                  <a:srgbClr val="FF0000"/>
                </a:solidFill>
              </a:rPr>
              <a:t>for </a:t>
            </a:r>
            <a:r>
              <a:rPr lang="en-US" sz="2700" b="1" dirty="0">
                <a:solidFill>
                  <a:srgbClr val="FF0000"/>
                </a:solidFill>
              </a:rPr>
              <a:t>the Enhancement of Higher </a:t>
            </a:r>
            <a:r>
              <a:rPr lang="en-US" sz="2700" b="1" dirty="0" smtClean="0">
                <a:solidFill>
                  <a:srgbClr val="FF0000"/>
                </a:solidFill>
              </a:rPr>
              <a:t>Education</a:t>
            </a:r>
            <a:r>
              <a:rPr lang="uk-UA" sz="2700" b="1" dirty="0" smtClean="0">
                <a:solidFill>
                  <a:srgbClr val="FF0000"/>
                </a:solidFill>
              </a:rPr>
              <a:t> </a:t>
            </a:r>
            <a:r>
              <a:rPr lang="en-US" sz="2700" b="1" dirty="0" smtClean="0">
                <a:solidFill>
                  <a:srgbClr val="FF0000"/>
                </a:solidFill>
              </a:rPr>
              <a:t>Learning </a:t>
            </a:r>
            <a:r>
              <a:rPr lang="en-US" sz="2700" b="1" dirty="0">
                <a:solidFill>
                  <a:srgbClr val="FF0000"/>
                </a:solidFill>
              </a:rPr>
              <a:t>and Teaching in the EHEA</a:t>
            </a:r>
            <a:endParaRPr lang="ru-RU" sz="2700" dirty="0">
              <a:solidFill>
                <a:srgbClr val="FF0000"/>
              </a:solidFill>
            </a:endParaRPr>
          </a:p>
        </p:txBody>
      </p:sp>
      <p:sp>
        <p:nvSpPr>
          <p:cNvPr id="3" name="Объект 2"/>
          <p:cNvSpPr>
            <a:spLocks noGrp="1"/>
          </p:cNvSpPr>
          <p:nvPr>
            <p:ph idx="1"/>
          </p:nvPr>
        </p:nvSpPr>
        <p:spPr>
          <a:xfrm>
            <a:off x="1043608" y="1916832"/>
            <a:ext cx="4176464" cy="4752528"/>
          </a:xfrm>
        </p:spPr>
        <p:txBody>
          <a:bodyPr>
            <a:normAutofit fontScale="92500" lnSpcReduction="10000"/>
          </a:bodyPr>
          <a:lstStyle/>
          <a:p>
            <a:pPr marL="596646" indent="-514350">
              <a:buAutoNum type="arabicPeriod"/>
            </a:pPr>
            <a:r>
              <a:rPr lang="en-US" sz="2800" dirty="0" smtClean="0"/>
              <a:t>To </a:t>
            </a:r>
            <a:r>
              <a:rPr lang="en-US" sz="2800" dirty="0"/>
              <a:t>make </a:t>
            </a:r>
            <a:r>
              <a:rPr lang="en-US" sz="2800" b="1" dirty="0"/>
              <a:t>student-</a:t>
            </a:r>
            <a:r>
              <a:rPr lang="en-US" sz="2800" b="1" dirty="0" err="1"/>
              <a:t>centred</a:t>
            </a:r>
            <a:r>
              <a:rPr lang="en-US" sz="2800" b="1" dirty="0"/>
              <a:t> learning </a:t>
            </a:r>
            <a:r>
              <a:rPr lang="en-US" sz="2800" dirty="0"/>
              <a:t>a </a:t>
            </a:r>
            <a:r>
              <a:rPr lang="en-US" sz="2800" dirty="0" smtClean="0"/>
              <a:t>reality</a:t>
            </a:r>
            <a:r>
              <a:rPr lang="uk-UA" sz="2800" dirty="0" smtClean="0"/>
              <a:t>;</a:t>
            </a:r>
          </a:p>
          <a:p>
            <a:pPr marL="596646" indent="-514350">
              <a:buAutoNum type="arabicPeriod"/>
            </a:pPr>
            <a:r>
              <a:rPr lang="en-US" sz="2800" dirty="0"/>
              <a:t>To foster </a:t>
            </a:r>
            <a:r>
              <a:rPr lang="en-US" sz="2800" b="1" dirty="0"/>
              <a:t>continuous enhancement of </a:t>
            </a:r>
            <a:r>
              <a:rPr lang="en-US" sz="2800" b="1" dirty="0" smtClean="0"/>
              <a:t>teaching</a:t>
            </a:r>
            <a:r>
              <a:rPr lang="uk-UA" sz="2800" dirty="0" smtClean="0"/>
              <a:t>;</a:t>
            </a:r>
          </a:p>
          <a:p>
            <a:pPr marL="596646" indent="-514350">
              <a:buAutoNum type="arabicPeriod"/>
            </a:pPr>
            <a:r>
              <a:rPr lang="en-US" sz="2800" dirty="0"/>
              <a:t>To strengthen </a:t>
            </a:r>
            <a:r>
              <a:rPr lang="en-US" sz="2800" b="1" dirty="0"/>
              <a:t>higher education institutions’ and systems’ capacity </a:t>
            </a:r>
            <a:r>
              <a:rPr lang="en-US" sz="2800" dirty="0"/>
              <a:t>to enhance learning and teaching</a:t>
            </a:r>
            <a:endParaRPr lang="uk-UA" sz="2800" dirty="0" smtClean="0"/>
          </a:p>
          <a:p>
            <a:pPr marL="596646" indent="-514350">
              <a:buAutoNum type="arabicPeriod"/>
            </a:pP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659384"/>
            <a:ext cx="3563708"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0152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548680"/>
            <a:ext cx="7498080" cy="4800600"/>
          </a:xfrm>
        </p:spPr>
        <p:txBody>
          <a:bodyPr>
            <a:normAutofit/>
          </a:bodyPr>
          <a:lstStyle/>
          <a:p>
            <a:pPr marL="82296" indent="0" algn="ctr">
              <a:buNone/>
            </a:pPr>
            <a:endParaRPr lang="uk-UA" sz="3600" dirty="0" smtClean="0">
              <a:latin typeface="Times New Roman" pitchFamily="18" charset="0"/>
              <a:cs typeface="Times New Roman" pitchFamily="18" charset="0"/>
            </a:endParaRPr>
          </a:p>
          <a:p>
            <a:pPr marL="82296" indent="0" algn="ctr">
              <a:buNone/>
            </a:pPr>
            <a:endParaRPr lang="uk-UA" sz="3600" dirty="0">
              <a:latin typeface="Times New Roman" pitchFamily="18" charset="0"/>
              <a:cs typeface="Times New Roman" pitchFamily="18" charset="0"/>
            </a:endParaRPr>
          </a:p>
          <a:p>
            <a:pPr marL="82296" indent="0" algn="ctr">
              <a:buNone/>
            </a:pPr>
            <a:r>
              <a:rPr lang="uk-UA" sz="6000" dirty="0" smtClean="0">
                <a:latin typeface="Times New Roman" pitchFamily="18" charset="0"/>
                <a:cs typeface="Times New Roman" pitchFamily="18" charset="0"/>
              </a:rPr>
              <a:t>Дякуємо за увагу! </a:t>
            </a:r>
            <a:endParaRPr lang="ru-RU" sz="6000" dirty="0">
              <a:latin typeface="Times New Roman" pitchFamily="18" charset="0"/>
              <a:cs typeface="Times New Roman" pitchFamily="18" charset="0"/>
            </a:endParaRPr>
          </a:p>
        </p:txBody>
      </p:sp>
    </p:spTree>
    <p:extLst>
      <p:ext uri="{BB962C8B-B14F-4D97-AF65-F5344CB8AC3E}">
        <p14:creationId xmlns:p14="http://schemas.microsoft.com/office/powerpoint/2010/main" val="329343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 descr="Макаренко Антон Семенович — Вікіпедія"/>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8" descr="Макаренко Антон Семенович — Вікіпедія"/>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Объект 1"/>
          <p:cNvSpPr>
            <a:spLocks noGrp="1"/>
          </p:cNvSpPr>
          <p:nvPr>
            <p:ph idx="1"/>
          </p:nvPr>
        </p:nvSpPr>
        <p:spPr>
          <a:xfrm>
            <a:off x="827584" y="214685"/>
            <a:ext cx="4752528" cy="6428630"/>
          </a:xfrm>
        </p:spPr>
        <p:txBody>
          <a:bodyPr>
            <a:normAutofit lnSpcReduction="10000"/>
          </a:bodyPr>
          <a:lstStyle/>
          <a:p>
            <a:pPr marL="82296" indent="0" algn="ctr">
              <a:buNone/>
            </a:pPr>
            <a:r>
              <a:rPr lang="uk-UA" sz="2800" b="1" dirty="0" smtClean="0">
                <a:solidFill>
                  <a:srgbClr val="C00000"/>
                </a:solidFill>
              </a:rPr>
              <a:t>Рим, </a:t>
            </a:r>
            <a:r>
              <a:rPr lang="uk-UA" sz="2800" b="1" dirty="0">
                <a:solidFill>
                  <a:srgbClr val="C00000"/>
                </a:solidFill>
              </a:rPr>
              <a:t>19 листопада 2020 р., </a:t>
            </a:r>
            <a:r>
              <a:rPr lang="uk-UA" sz="2800" b="1" dirty="0" smtClean="0">
                <a:solidFill>
                  <a:srgbClr val="C00000"/>
                </a:solidFill>
              </a:rPr>
              <a:t>Зустріч міністрів, відповідальних за вищу освіту на честь</a:t>
            </a:r>
          </a:p>
          <a:p>
            <a:pPr marL="82296" indent="0" algn="ctr">
              <a:buNone/>
            </a:pPr>
            <a:r>
              <a:rPr lang="uk-UA" sz="2800" b="1" dirty="0" smtClean="0">
                <a:solidFill>
                  <a:srgbClr val="C00000"/>
                </a:solidFill>
              </a:rPr>
              <a:t>20 річчя підписання </a:t>
            </a:r>
            <a:r>
              <a:rPr lang="uk-UA" sz="2800" b="1" dirty="0">
                <a:solidFill>
                  <a:srgbClr val="C00000"/>
                </a:solidFill>
              </a:rPr>
              <a:t>Болонської </a:t>
            </a:r>
            <a:r>
              <a:rPr lang="uk-UA" sz="2800" b="1" dirty="0" smtClean="0">
                <a:solidFill>
                  <a:srgbClr val="C00000"/>
                </a:solidFill>
              </a:rPr>
              <a:t>декларації</a:t>
            </a:r>
          </a:p>
          <a:p>
            <a:endParaRPr lang="uk-UA" sz="2800" dirty="0"/>
          </a:p>
          <a:p>
            <a:pPr marL="82296" indent="0">
              <a:buNone/>
            </a:pPr>
            <a:r>
              <a:rPr lang="uk-UA" sz="2800" b="1" dirty="0" smtClean="0">
                <a:solidFill>
                  <a:srgbClr val="FF0000"/>
                </a:solidFill>
              </a:rPr>
              <a:t>Загальна ідея продовження Болонського процесу:</a:t>
            </a:r>
            <a:endParaRPr lang="ru-RU" sz="2800" b="1" dirty="0">
              <a:solidFill>
                <a:srgbClr val="FF0000"/>
              </a:solidFill>
            </a:endParaRPr>
          </a:p>
          <a:p>
            <a:pPr marL="82296" indent="0">
              <a:buNone/>
            </a:pPr>
            <a:r>
              <a:rPr lang="ru-RU" sz="2800" b="1" dirty="0" err="1"/>
              <a:t>розвивати</a:t>
            </a:r>
            <a:r>
              <a:rPr lang="ru-RU" sz="2800" b="1" dirty="0"/>
              <a:t> </a:t>
            </a:r>
            <a:r>
              <a:rPr lang="ru-RU" sz="2800" b="1" dirty="0" err="1"/>
              <a:t>більш</a:t>
            </a:r>
            <a:r>
              <a:rPr lang="ru-RU" sz="2800" b="1" dirty="0"/>
              <a:t> </a:t>
            </a:r>
            <a:r>
              <a:rPr lang="ru-RU" sz="2800" b="1" dirty="0" err="1"/>
              <a:t>інклюзивний</a:t>
            </a:r>
            <a:r>
              <a:rPr lang="ru-RU" sz="2800" b="1" dirty="0"/>
              <a:t>, </a:t>
            </a:r>
            <a:r>
              <a:rPr lang="ru-RU" sz="2800" b="1" dirty="0" err="1"/>
              <a:t>інноваційний</a:t>
            </a:r>
            <a:r>
              <a:rPr lang="ru-RU" sz="2800" b="1" dirty="0"/>
              <a:t>, </a:t>
            </a:r>
            <a:r>
              <a:rPr lang="ru-RU" sz="2800" b="1" dirty="0" err="1"/>
              <a:t>взаємопов’язаний</a:t>
            </a:r>
            <a:r>
              <a:rPr lang="ru-RU" sz="2800" b="1" dirty="0"/>
              <a:t> та </a:t>
            </a:r>
            <a:r>
              <a:rPr lang="ru-RU" sz="2800" b="1" dirty="0" err="1"/>
              <a:t>стійкий</a:t>
            </a:r>
            <a:r>
              <a:rPr lang="ru-RU" sz="2800" b="1" dirty="0"/>
              <a:t> </a:t>
            </a:r>
            <a:r>
              <a:rPr lang="ru-RU" sz="2800" b="1" dirty="0" err="1"/>
              <a:t>Європейський</a:t>
            </a:r>
            <a:r>
              <a:rPr lang="ru-RU" sz="2800" b="1" dirty="0"/>
              <a:t> </a:t>
            </a:r>
            <a:r>
              <a:rPr lang="ru-RU" sz="2800" b="1" dirty="0" err="1"/>
              <a:t>простір</a:t>
            </a:r>
            <a:r>
              <a:rPr lang="ru-RU" sz="2800" b="1" dirty="0"/>
              <a:t> </a:t>
            </a:r>
            <a:r>
              <a:rPr lang="ru-RU" sz="2800" b="1" dirty="0" err="1"/>
              <a:t>вищої</a:t>
            </a:r>
            <a:r>
              <a:rPr lang="ru-RU" sz="2800" b="1" dirty="0"/>
              <a:t> </a:t>
            </a:r>
            <a:r>
              <a:rPr lang="ru-RU" sz="2800" b="1" dirty="0" err="1"/>
              <a:t>освіти</a:t>
            </a:r>
            <a:r>
              <a:rPr lang="ru-RU" sz="2800" b="1" dirty="0"/>
              <a:t> (ЄПВО).</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3964" y="138385"/>
            <a:ext cx="3270250" cy="4703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043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187624" y="260648"/>
            <a:ext cx="7848872" cy="6597352"/>
          </a:xfrm>
        </p:spPr>
        <p:txBody>
          <a:bodyPr>
            <a:noAutofit/>
          </a:bodyPr>
          <a:lstStyle/>
          <a:p>
            <a:pPr marL="0" indent="0">
              <a:buNone/>
            </a:pPr>
            <a:r>
              <a:rPr lang="uk-UA" b="1" dirty="0"/>
              <a:t>ЄПВО</a:t>
            </a:r>
            <a:r>
              <a:rPr lang="uk-UA" dirty="0"/>
              <a:t> – це унікальна </a:t>
            </a:r>
            <a:r>
              <a:rPr lang="uk-UA" b="1" dirty="0">
                <a:solidFill>
                  <a:srgbClr val="FF0000"/>
                </a:solidFill>
              </a:rPr>
              <a:t>співпраця</a:t>
            </a:r>
            <a:r>
              <a:rPr lang="uk-UA" dirty="0"/>
              <a:t>, де органи державної влади й </a:t>
            </a:r>
            <a:r>
              <a:rPr lang="uk-UA" dirty="0" err="1"/>
              <a:t>стейкголдери</a:t>
            </a:r>
            <a:r>
              <a:rPr lang="uk-UA" dirty="0"/>
              <a:t> вищої освіти працюють разом над визначенням і досягненням спільних цілей. Завдяки </a:t>
            </a:r>
            <a:r>
              <a:rPr lang="uk-UA" b="1" dirty="0">
                <a:solidFill>
                  <a:srgbClr val="00B050"/>
                </a:solidFill>
              </a:rPr>
              <a:t>різноманітності наших культур, мов і середовищ</a:t>
            </a:r>
            <a:r>
              <a:rPr lang="uk-UA" dirty="0"/>
              <a:t>, а також нашого </a:t>
            </a:r>
            <a:r>
              <a:rPr lang="uk-UA" b="1" dirty="0">
                <a:solidFill>
                  <a:srgbClr val="FF0000"/>
                </a:solidFill>
              </a:rPr>
              <a:t>спільного зобов’язання щодо </a:t>
            </a:r>
            <a:r>
              <a:rPr lang="uk-UA" b="1" u="sng" dirty="0" smtClean="0">
                <a:solidFill>
                  <a:srgbClr val="FF0000"/>
                </a:solidFill>
              </a:rPr>
              <a:t>ЯКОСТІ, ПРОЗОРОСТІ ТА МОБІЛЬНОСТІ</a:t>
            </a:r>
            <a:r>
              <a:rPr lang="uk-UA" dirty="0" smtClean="0"/>
              <a:t>, </a:t>
            </a:r>
            <a:r>
              <a:rPr lang="uk-UA" dirty="0"/>
              <a:t>наші системи вищої освіти пропонують </a:t>
            </a:r>
            <a:r>
              <a:rPr lang="uk-UA" b="1" dirty="0">
                <a:solidFill>
                  <a:srgbClr val="00B050"/>
                </a:solidFill>
              </a:rPr>
              <a:t>неперевершені можливості для навчання, викладання, досліджень та інновацій</a:t>
            </a:r>
            <a:endParaRPr lang="uk-UA"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861575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259632" y="404664"/>
            <a:ext cx="7498080" cy="5688632"/>
          </a:xfrm>
        </p:spPr>
        <p:txBody>
          <a:bodyPr>
            <a:normAutofit/>
          </a:bodyPr>
          <a:lstStyle/>
          <a:p>
            <a:pPr marL="82296" indent="0" algn="ctr">
              <a:buNone/>
            </a:pPr>
            <a:r>
              <a:rPr lang="uk-UA" sz="2400" b="1" dirty="0" smtClean="0">
                <a:solidFill>
                  <a:srgbClr val="FF0000"/>
                </a:solidFill>
                <a:latin typeface="Times New Roman" pitchFamily="18" charset="0"/>
                <a:cs typeface="Times New Roman" pitchFamily="18" charset="0"/>
              </a:rPr>
              <a:t>ГЛОБАЛЬНІ ВИКЛИКИ</a:t>
            </a:r>
            <a:r>
              <a:rPr lang="uk-UA" sz="2400" dirty="0" smtClean="0">
                <a:solidFill>
                  <a:schemeClr val="tx1"/>
                </a:solidFill>
                <a:latin typeface="Times New Roman" pitchFamily="18" charset="0"/>
                <a:cs typeface="Times New Roman" pitchFamily="18" charset="0"/>
              </a:rPr>
              <a:t>: </a:t>
            </a:r>
            <a:r>
              <a:rPr lang="uk-UA" sz="4000" b="1" dirty="0" smtClean="0">
                <a:solidFill>
                  <a:schemeClr val="tx1"/>
                </a:solidFill>
                <a:latin typeface="Times New Roman" pitchFamily="18" charset="0"/>
                <a:cs typeface="Times New Roman" pitchFamily="18" charset="0"/>
              </a:rPr>
              <a:t>1</a:t>
            </a:r>
          </a:p>
          <a:p>
            <a:pPr marL="82296" indent="0">
              <a:buNone/>
            </a:pPr>
            <a:endParaRPr lang="uk-UA" sz="2400" b="1" dirty="0" smtClean="0">
              <a:solidFill>
                <a:srgbClr val="FF0000"/>
              </a:solidFill>
            </a:endParaRPr>
          </a:p>
          <a:p>
            <a:pPr marL="82296" indent="0">
              <a:buNone/>
            </a:pPr>
            <a:r>
              <a:rPr lang="uk-UA" sz="2400" b="1" dirty="0" smtClean="0">
                <a:solidFill>
                  <a:srgbClr val="FF0000"/>
                </a:solidFill>
              </a:rPr>
              <a:t> </a:t>
            </a:r>
            <a:r>
              <a:rPr lang="uk-UA" b="1" dirty="0" smtClean="0">
                <a:solidFill>
                  <a:srgbClr val="FF0000"/>
                </a:solidFill>
              </a:rPr>
              <a:t>Пандемія</a:t>
            </a:r>
            <a:r>
              <a:rPr lang="uk-UA" b="1" dirty="0" smtClean="0"/>
              <a:t> </a:t>
            </a:r>
            <a:r>
              <a:rPr lang="uk-UA" sz="2400" b="1" dirty="0"/>
              <a:t>показала, наскільки ми взаємозалежні та якими вразливими можемо бути. Вона довела, що </a:t>
            </a:r>
            <a:r>
              <a:rPr lang="uk-UA" sz="2400" b="1" dirty="0">
                <a:solidFill>
                  <a:srgbClr val="FF0000"/>
                </a:solidFill>
              </a:rPr>
              <a:t>ми всі є частиною світового співтовариства, де імперативом є людська солідарність</a:t>
            </a:r>
            <a:r>
              <a:rPr lang="uk-UA" sz="2400" b="1" dirty="0"/>
              <a:t>. </a:t>
            </a:r>
            <a:endParaRPr lang="uk-UA" sz="2400" b="1" dirty="0" smtClean="0"/>
          </a:p>
          <a:p>
            <a:pPr marL="82296" indent="0">
              <a:buNone/>
            </a:pPr>
            <a:endParaRPr lang="uk-UA" sz="2400" b="1" dirty="0" smtClean="0"/>
          </a:p>
          <a:p>
            <a:pPr marL="82296" indent="0">
              <a:buNone/>
            </a:pPr>
            <a:r>
              <a:rPr lang="uk-UA" sz="2400" b="1" dirty="0" smtClean="0"/>
              <a:t>Ми </a:t>
            </a:r>
            <a:r>
              <a:rPr lang="uk-UA" sz="2400" b="1" dirty="0"/>
              <a:t>щиро вдячні та </a:t>
            </a:r>
            <a:r>
              <a:rPr lang="uk-UA" sz="2400" b="1" dirty="0">
                <a:solidFill>
                  <a:srgbClr val="FF0000"/>
                </a:solidFill>
              </a:rPr>
              <a:t>визнаємо зусилля спільноти вищої освіти у протидії цим викликам </a:t>
            </a:r>
            <a:r>
              <a:rPr lang="uk-UA" sz="2400" b="1" dirty="0"/>
              <a:t>та запевнюємо </a:t>
            </a:r>
            <a:r>
              <a:rPr lang="uk-UA" sz="2400" b="1" dirty="0">
                <a:solidFill>
                  <a:srgbClr val="FF0000"/>
                </a:solidFill>
              </a:rPr>
              <a:t>підтверджуємо нашу налаштованість надавати інклюзивну </a:t>
            </a:r>
            <a:r>
              <a:rPr lang="uk-UA" sz="2400" b="1" dirty="0" smtClean="0">
                <a:solidFill>
                  <a:srgbClr val="FF0000"/>
                </a:solidFill>
              </a:rPr>
              <a:t>якість вищій освіті </a:t>
            </a:r>
            <a:r>
              <a:rPr lang="uk-UA" sz="2400" b="1" dirty="0"/>
              <a:t>на виконання повного широкого спектру завдань у часи кризи, які ми переживаємо зараз.</a:t>
            </a:r>
            <a:endParaRPr lang="uk-UA" sz="2400" b="1" dirty="0" smtClean="0">
              <a:solidFill>
                <a:schemeClr val="tx1"/>
              </a:solidFill>
              <a:latin typeface="Times New Roman" pitchFamily="18" charset="0"/>
              <a:cs typeface="Times New Roman" pitchFamily="18" charset="0"/>
            </a:endParaRPr>
          </a:p>
          <a:p>
            <a:pPr marL="82296" indent="0">
              <a:buNone/>
            </a:pPr>
            <a:endParaRPr lang="uk-UA"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36379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382352"/>
            <a:ext cx="7138308" cy="6093296"/>
          </a:xfrm>
        </p:spPr>
        <p:txBody>
          <a:bodyPr>
            <a:noAutofit/>
          </a:bodyPr>
          <a:lstStyle/>
          <a:p>
            <a:pPr marL="82296" indent="0">
              <a:buNone/>
            </a:pPr>
            <a:r>
              <a:rPr lang="uk-UA" sz="1800" dirty="0" smtClean="0">
                <a:latin typeface="Times New Roman" pitchFamily="18" charset="0"/>
                <a:cs typeface="Times New Roman" pitchFamily="18" charset="0"/>
              </a:rPr>
              <a:t>		</a:t>
            </a:r>
            <a:r>
              <a:rPr lang="uk-UA" sz="2800" b="1" dirty="0" smtClean="0">
                <a:solidFill>
                  <a:srgbClr val="FF0000"/>
                </a:solidFill>
                <a:latin typeface="Times New Roman" pitchFamily="18" charset="0"/>
                <a:cs typeface="Times New Roman" pitchFamily="18" charset="0"/>
              </a:rPr>
              <a:t>ГЛОБАЛЬНІ </a:t>
            </a:r>
            <a:r>
              <a:rPr lang="uk-UA" sz="2800" b="1" dirty="0">
                <a:solidFill>
                  <a:srgbClr val="FF0000"/>
                </a:solidFill>
                <a:latin typeface="Times New Roman" pitchFamily="18" charset="0"/>
                <a:cs typeface="Times New Roman" pitchFamily="18" charset="0"/>
              </a:rPr>
              <a:t>ВИКЛИКИ</a:t>
            </a:r>
            <a:r>
              <a:rPr lang="uk-UA" sz="2800" dirty="0" smtClean="0">
                <a:latin typeface="Times New Roman" pitchFamily="18" charset="0"/>
                <a:cs typeface="Times New Roman" pitchFamily="18" charset="0"/>
              </a:rPr>
              <a:t>: </a:t>
            </a:r>
            <a:r>
              <a:rPr lang="uk-UA" sz="4800" b="1" dirty="0" smtClean="0">
                <a:latin typeface="Times New Roman" pitchFamily="18" charset="0"/>
                <a:cs typeface="Times New Roman" pitchFamily="18" charset="0"/>
              </a:rPr>
              <a:t>2</a:t>
            </a:r>
            <a:r>
              <a:rPr lang="uk-UA" sz="2800" dirty="0" smtClean="0">
                <a:latin typeface="Times New Roman" pitchFamily="18" charset="0"/>
                <a:cs typeface="Times New Roman" pitchFamily="18" charset="0"/>
              </a:rPr>
              <a:t> </a:t>
            </a:r>
          </a:p>
          <a:p>
            <a:pPr marL="82296" indent="0">
              <a:buNone/>
            </a:pPr>
            <a:r>
              <a:rPr lang="uk-UA" sz="2800" dirty="0" smtClean="0">
                <a:latin typeface="Times New Roman" pitchFamily="18" charset="0"/>
                <a:cs typeface="Times New Roman" pitchFamily="18" charset="0"/>
              </a:rPr>
              <a:t>2. </a:t>
            </a:r>
            <a:r>
              <a:rPr lang="uk-UA" sz="2800" b="1" dirty="0"/>
              <a:t>Ми переконані, </a:t>
            </a:r>
            <a:r>
              <a:rPr lang="uk-UA" sz="2800" b="1" dirty="0" smtClean="0"/>
              <a:t>що </a:t>
            </a:r>
            <a:r>
              <a:rPr lang="uk-UA" sz="2800" b="1" dirty="0"/>
              <a:t>заклади вищої освіти мають надавати допомогу нашим суспільствам у відповідь на </a:t>
            </a:r>
            <a:r>
              <a:rPr lang="uk-UA" sz="2800" b="1" dirty="0">
                <a:solidFill>
                  <a:srgbClr val="FF0000"/>
                </a:solidFill>
              </a:rPr>
              <a:t>численні загрози глобальному миру, демократичним цінностям, свободі інформації, здоров’ю та добробуту</a:t>
            </a:r>
            <a:r>
              <a:rPr lang="uk-UA" sz="2800" b="1" dirty="0"/>
              <a:t>, на рівні з тими що спричинені пандемією.</a:t>
            </a:r>
            <a:endParaRPr lang="ru-RU" sz="2800" b="1" dirty="0"/>
          </a:p>
          <a:p>
            <a:pPr marL="82296" indent="0" algn="ctr">
              <a:buNone/>
            </a:pPr>
            <a:endParaRPr lang="uk-UA" sz="2800" dirty="0">
              <a:latin typeface="Times New Roman" panose="02020603050405020304" pitchFamily="18" charset="0"/>
              <a:cs typeface="Times New Roman" panose="02020603050405020304" pitchFamily="18" charset="0"/>
            </a:endParaRPr>
          </a:p>
          <a:p>
            <a:pPr marL="82296" indent="0" algn="just">
              <a:buNone/>
            </a:pPr>
            <a:r>
              <a:rPr lang="uk-UA" sz="1800" dirty="0">
                <a:latin typeface="Times New Roman" panose="02020603050405020304" pitchFamily="18" charset="0"/>
                <a:cs typeface="Times New Roman" panose="02020603050405020304" pitchFamily="18" charset="0"/>
              </a:rPr>
              <a:t>	</a:t>
            </a:r>
            <a:r>
              <a:rPr lang="uk-UA" sz="1800" dirty="0" smtClean="0">
                <a:latin typeface="Times New Roman" panose="02020603050405020304" pitchFamily="18" charset="0"/>
                <a:cs typeface="Times New Roman" panose="02020603050405020304" pitchFamily="18" charset="0"/>
              </a:rPr>
              <a:t>	</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492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548822"/>
          </a:xfrm>
        </p:spPr>
        <p:txBody>
          <a:bodyPr>
            <a:normAutofit fontScale="90000"/>
          </a:bodyPr>
          <a:lstStyle/>
          <a:p>
            <a:pPr algn="ctr"/>
            <a:r>
              <a:rPr lang="uk-UA" sz="2800" b="1" dirty="0">
                <a:solidFill>
                  <a:srgbClr val="FF0000"/>
                </a:solidFill>
                <a:latin typeface="Times New Roman" pitchFamily="18" charset="0"/>
                <a:cs typeface="Times New Roman" pitchFamily="18" charset="0"/>
              </a:rPr>
              <a:t>ГЛОБАЛЬНІ ВИКЛИКИ</a:t>
            </a:r>
            <a:r>
              <a:rPr lang="uk-UA" sz="2800" dirty="0" smtClean="0">
                <a:latin typeface="Times New Roman" pitchFamily="18" charset="0"/>
                <a:cs typeface="Times New Roman" pitchFamily="18" charset="0"/>
              </a:rPr>
              <a:t>: </a:t>
            </a:r>
            <a:r>
              <a:rPr lang="uk-UA" sz="4000" b="1" dirty="0" smtClean="0">
                <a:latin typeface="Times New Roman" pitchFamily="18" charset="0"/>
                <a:cs typeface="Times New Roman" pitchFamily="18" charset="0"/>
              </a:rPr>
              <a:t>3</a:t>
            </a:r>
            <a:endParaRPr lang="ru-RU" sz="4000" b="1" dirty="0"/>
          </a:p>
        </p:txBody>
      </p:sp>
      <p:sp>
        <p:nvSpPr>
          <p:cNvPr id="3" name="Подзаголовок 2"/>
          <p:cNvSpPr>
            <a:spLocks noGrp="1"/>
          </p:cNvSpPr>
          <p:nvPr>
            <p:ph type="subTitle" idx="1"/>
          </p:nvPr>
        </p:nvSpPr>
        <p:spPr>
          <a:xfrm>
            <a:off x="1259632" y="1268760"/>
            <a:ext cx="7406640" cy="4320480"/>
          </a:xfrm>
        </p:spPr>
        <p:txBody>
          <a:bodyPr>
            <a:normAutofit fontScale="92500"/>
          </a:bodyPr>
          <a:lstStyle/>
          <a:p>
            <a:r>
              <a:rPr lang="uk-UA" dirty="0" smtClean="0"/>
              <a:t>3</a:t>
            </a:r>
            <a:r>
              <a:rPr lang="uk-UA" dirty="0"/>
              <a:t>. Ми вірні боротьбі із </a:t>
            </a:r>
            <a:r>
              <a:rPr lang="uk-UA" b="1" dirty="0">
                <a:solidFill>
                  <a:srgbClr val="FF0000"/>
                </a:solidFill>
              </a:rPr>
              <a:t>соціальною нерівністю</a:t>
            </a:r>
            <a:r>
              <a:rPr lang="uk-UA" b="1" dirty="0"/>
              <a:t>, що й досі обмежує досягнення повною мірою інклюзивного ЄПВО</a:t>
            </a:r>
            <a:r>
              <a:rPr lang="uk-UA" dirty="0"/>
              <a:t>. </a:t>
            </a:r>
            <a:endParaRPr lang="uk-UA" dirty="0" smtClean="0"/>
          </a:p>
          <a:p>
            <a:r>
              <a:rPr lang="uk-UA" b="1" dirty="0" err="1" smtClean="0">
                <a:solidFill>
                  <a:srgbClr val="0070C0"/>
                </a:solidFill>
              </a:rPr>
              <a:t>Цифровізація</a:t>
            </a:r>
            <a:r>
              <a:rPr lang="uk-UA" b="1" dirty="0" smtClean="0">
                <a:solidFill>
                  <a:srgbClr val="0070C0"/>
                </a:solidFill>
              </a:rPr>
              <a:t> </a:t>
            </a:r>
            <a:r>
              <a:rPr lang="uk-UA" b="1" dirty="0">
                <a:solidFill>
                  <a:srgbClr val="0070C0"/>
                </a:solidFill>
              </a:rPr>
              <a:t>(</a:t>
            </a:r>
            <a:r>
              <a:rPr lang="uk-UA" b="1" dirty="0" err="1">
                <a:solidFill>
                  <a:srgbClr val="0070C0"/>
                </a:solidFill>
              </a:rPr>
              <a:t>діджиталізація</a:t>
            </a:r>
            <a:r>
              <a:rPr lang="uk-UA" b="1" dirty="0">
                <a:solidFill>
                  <a:srgbClr val="0070C0"/>
                </a:solidFill>
              </a:rPr>
              <a:t>) </a:t>
            </a:r>
            <a:r>
              <a:rPr lang="uk-UA" dirty="0"/>
              <a:t>дозволила нашим системам надалі функціонувати під час надзвичайної ситуації глобального рівня, хоча </a:t>
            </a:r>
            <a:r>
              <a:rPr lang="uk-UA" b="1" dirty="0">
                <a:solidFill>
                  <a:srgbClr val="FF0000"/>
                </a:solidFill>
              </a:rPr>
              <a:t>посилене використання цифрових засобів і виявило низку проблем</a:t>
            </a:r>
            <a:r>
              <a:rPr lang="uk-UA" dirty="0"/>
              <a:t>. Вища освіта, з її досвідом транснаціональної і міжнародної співпраці та досліджень, повинна відігравати провідну роль у знаходженні рішень таких проблем.</a:t>
            </a:r>
            <a:endParaRPr lang="ru-RU" dirty="0"/>
          </a:p>
        </p:txBody>
      </p:sp>
    </p:spTree>
    <p:extLst>
      <p:ext uri="{BB962C8B-B14F-4D97-AF65-F5344CB8AC3E}">
        <p14:creationId xmlns:p14="http://schemas.microsoft.com/office/powerpoint/2010/main" val="2907457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476672"/>
            <a:ext cx="7498080" cy="6120680"/>
          </a:xfrm>
        </p:spPr>
        <p:txBody>
          <a:bodyPr>
            <a:normAutofit fontScale="77500" lnSpcReduction="20000"/>
          </a:bodyPr>
          <a:lstStyle/>
          <a:p>
            <a:pPr marL="82296" indent="0" algn="ctr">
              <a:buNone/>
            </a:pPr>
            <a:r>
              <a:rPr lang="uk-UA" sz="4100" b="1" dirty="0">
                <a:solidFill>
                  <a:srgbClr val="FF0000"/>
                </a:solidFill>
              </a:rPr>
              <a:t>Наше бачення (</a:t>
            </a:r>
            <a:r>
              <a:rPr lang="uk-UA" sz="4100" b="1" dirty="0" err="1">
                <a:solidFill>
                  <a:srgbClr val="FF0000"/>
                </a:solidFill>
              </a:rPr>
              <a:t>візія</a:t>
            </a:r>
            <a:r>
              <a:rPr lang="uk-UA" sz="4100" b="1" dirty="0" smtClean="0">
                <a:solidFill>
                  <a:srgbClr val="FF0000"/>
                </a:solidFill>
              </a:rPr>
              <a:t>)</a:t>
            </a:r>
          </a:p>
          <a:p>
            <a:pPr marL="82296" indent="0" algn="just">
              <a:buNone/>
            </a:pPr>
            <a:r>
              <a:rPr lang="uk-UA" sz="2800" dirty="0"/>
              <a:t>Ми бачимо </a:t>
            </a:r>
            <a:r>
              <a:rPr lang="uk-UA" sz="2800" b="1" dirty="0"/>
              <a:t>ЄПВО як простір, де студенти, працівники та випускники можуть вільно пересуватися, вчитися, викладати й проводити дослідження. </a:t>
            </a:r>
            <a:endParaRPr lang="uk-UA" sz="2800" b="1" dirty="0" smtClean="0"/>
          </a:p>
          <a:p>
            <a:pPr marL="82296" indent="0" algn="just">
              <a:buNone/>
            </a:pPr>
            <a:r>
              <a:rPr lang="uk-UA" sz="2800" b="1" dirty="0" smtClean="0"/>
              <a:t>ЄПВО </a:t>
            </a:r>
            <a:r>
              <a:rPr lang="uk-UA" sz="2800" b="1" dirty="0"/>
              <a:t>нашого бачення (</a:t>
            </a:r>
            <a:r>
              <a:rPr lang="uk-UA" sz="2800" b="1" dirty="0" err="1"/>
              <a:t>візії</a:t>
            </a:r>
            <a:r>
              <a:rPr lang="uk-UA" sz="2800" b="1" dirty="0"/>
              <a:t>) буде повною мірою </a:t>
            </a:r>
            <a:r>
              <a:rPr lang="uk-UA" sz="2800" b="1" dirty="0">
                <a:solidFill>
                  <a:srgbClr val="FF0000"/>
                </a:solidFill>
              </a:rPr>
              <a:t>поважати фундаментальні цінності вищої освіти та демократії і верховенства права</a:t>
            </a:r>
            <a:r>
              <a:rPr lang="uk-UA" sz="2800" b="1" dirty="0"/>
              <a:t>.</a:t>
            </a:r>
            <a:r>
              <a:rPr lang="uk-UA" sz="2800" dirty="0"/>
              <a:t> </a:t>
            </a:r>
            <a:endParaRPr lang="uk-UA" sz="2800" dirty="0" smtClean="0"/>
          </a:p>
          <a:p>
            <a:pPr marL="82296" indent="0" algn="just">
              <a:buNone/>
            </a:pPr>
            <a:r>
              <a:rPr lang="uk-UA" sz="2800" dirty="0" smtClean="0"/>
              <a:t>Він </a:t>
            </a:r>
            <a:r>
              <a:rPr lang="uk-UA" sz="2800" dirty="0"/>
              <a:t>буде </a:t>
            </a:r>
            <a:r>
              <a:rPr lang="uk-UA" sz="2800" b="1" dirty="0">
                <a:solidFill>
                  <a:srgbClr val="FF0000"/>
                </a:solidFill>
              </a:rPr>
              <a:t>заохочувати критичне мислення, обмін знаннями та розширить можливості, що пропонуються розвитком технологій для навчання й викладання на основі досліджень.</a:t>
            </a:r>
            <a:r>
              <a:rPr lang="uk-UA" sz="2800" dirty="0"/>
              <a:t> </a:t>
            </a:r>
            <a:endParaRPr lang="uk-UA" sz="2800" dirty="0" smtClean="0"/>
          </a:p>
          <a:p>
            <a:pPr marL="82296" indent="0" algn="just">
              <a:buNone/>
            </a:pPr>
            <a:r>
              <a:rPr lang="uk-UA" sz="2800" dirty="0" smtClean="0"/>
              <a:t>Він забезпечить </a:t>
            </a:r>
            <a:r>
              <a:rPr lang="uk-UA" sz="2800" b="1" dirty="0" smtClean="0">
                <a:solidFill>
                  <a:srgbClr val="FF0000"/>
                </a:solidFill>
              </a:rPr>
              <a:t>рівні </a:t>
            </a:r>
            <a:r>
              <a:rPr lang="uk-UA" sz="2800" b="1" dirty="0">
                <a:solidFill>
                  <a:srgbClr val="FF0000"/>
                </a:solidFill>
              </a:rPr>
              <a:t>можливості </a:t>
            </a:r>
            <a:r>
              <a:rPr lang="uk-UA" sz="2800" b="1" dirty="0" smtClean="0">
                <a:solidFill>
                  <a:srgbClr val="FF0000"/>
                </a:solidFill>
              </a:rPr>
              <a:t>здобуття вищої освіти у </a:t>
            </a:r>
            <a:r>
              <a:rPr lang="uk-UA" sz="2800" b="1" dirty="0">
                <a:solidFill>
                  <a:srgbClr val="FF0000"/>
                </a:solidFill>
              </a:rPr>
              <a:t>відповідності до </a:t>
            </a:r>
            <a:r>
              <a:rPr lang="uk-UA" sz="2800" b="1" dirty="0" smtClean="0">
                <a:solidFill>
                  <a:srgbClr val="FF0000"/>
                </a:solidFill>
              </a:rPr>
              <a:t>потенціалу </a:t>
            </a:r>
            <a:r>
              <a:rPr lang="uk-UA" sz="2800" b="1" dirty="0">
                <a:solidFill>
                  <a:srgbClr val="FF0000"/>
                </a:solidFill>
              </a:rPr>
              <a:t>й </a:t>
            </a:r>
            <a:r>
              <a:rPr lang="uk-UA" sz="2800" b="1" dirty="0" smtClean="0">
                <a:solidFill>
                  <a:srgbClr val="FF0000"/>
                </a:solidFill>
              </a:rPr>
              <a:t>прагнень кожного</a:t>
            </a:r>
            <a:r>
              <a:rPr lang="uk-UA" sz="2800" dirty="0" smtClean="0"/>
              <a:t>. </a:t>
            </a:r>
          </a:p>
          <a:p>
            <a:pPr marL="82296" indent="0" algn="just">
              <a:buNone/>
            </a:pPr>
            <a:r>
              <a:rPr lang="uk-UA" sz="2800" dirty="0" smtClean="0"/>
              <a:t>Ми </a:t>
            </a:r>
            <a:r>
              <a:rPr lang="uk-UA" sz="2800" dirty="0"/>
              <a:t>визнаємо, що </a:t>
            </a:r>
            <a:r>
              <a:rPr lang="uk-UA" sz="2800" b="1" dirty="0"/>
              <a:t>для досягнення цього буде потрібно запровадити політики та вжити заходи у наших національних системах</a:t>
            </a:r>
            <a:r>
              <a:rPr lang="uk-UA" sz="2800" dirty="0"/>
              <a:t>, деякі з яких виходять за межі вищої освіти й потягнуть за собою узгодження з ширшими національними економічними, фінансовими та соціальними стратегіями.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51640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lstStyle/>
          <a:p>
            <a:pPr algn="ctr"/>
            <a:r>
              <a:rPr lang="uk-UA" dirty="0" smtClean="0">
                <a:solidFill>
                  <a:srgbClr val="FF0000"/>
                </a:solidFill>
              </a:rPr>
              <a:t>Шлях реалізації </a:t>
            </a:r>
            <a:r>
              <a:rPr lang="uk-UA" dirty="0" err="1" smtClean="0">
                <a:solidFill>
                  <a:srgbClr val="FF0000"/>
                </a:solidFill>
              </a:rPr>
              <a:t>візії</a:t>
            </a:r>
            <a:endParaRPr lang="ru-RU" dirty="0">
              <a:solidFill>
                <a:srgbClr val="FF0000"/>
              </a:solidFill>
            </a:endParaRPr>
          </a:p>
        </p:txBody>
      </p:sp>
      <p:sp>
        <p:nvSpPr>
          <p:cNvPr id="3" name="Объект 2"/>
          <p:cNvSpPr>
            <a:spLocks noGrp="1"/>
          </p:cNvSpPr>
          <p:nvPr>
            <p:ph idx="1"/>
          </p:nvPr>
        </p:nvSpPr>
        <p:spPr>
          <a:xfrm>
            <a:off x="1115616" y="1052736"/>
            <a:ext cx="7818072" cy="5688632"/>
          </a:xfrm>
        </p:spPr>
        <p:txBody>
          <a:bodyPr>
            <a:normAutofit fontScale="77500" lnSpcReduction="20000"/>
          </a:bodyPr>
          <a:lstStyle/>
          <a:p>
            <a:pPr marL="82296" indent="0">
              <a:buNone/>
            </a:pPr>
            <a:r>
              <a:rPr lang="uk-UA" dirty="0"/>
              <a:t>Для досягнення нашого бачення (</a:t>
            </a:r>
            <a:r>
              <a:rPr lang="uk-UA" dirty="0" err="1"/>
              <a:t>візії</a:t>
            </a:r>
            <a:r>
              <a:rPr lang="uk-UA" dirty="0"/>
              <a:t>), ми зобов’язуємось </a:t>
            </a:r>
            <a:r>
              <a:rPr lang="uk-UA" b="1" dirty="0"/>
              <a:t>до 2030р</a:t>
            </a:r>
            <a:r>
              <a:rPr lang="uk-UA" dirty="0"/>
              <a:t>., будуючи інклюзивний, інноваційний та взаємопов’язаний ЄПВО </a:t>
            </a:r>
            <a:r>
              <a:rPr lang="uk-UA" b="1" dirty="0"/>
              <a:t>на підтримку сталої, згуртованої та мирної Європи</a:t>
            </a:r>
            <a:r>
              <a:rPr lang="uk-UA" dirty="0"/>
              <a:t>:</a:t>
            </a:r>
            <a:endParaRPr lang="ru-RU" dirty="0"/>
          </a:p>
          <a:p>
            <a:pPr lvl="0"/>
            <a:r>
              <a:rPr lang="uk-UA" b="1" dirty="0"/>
              <a:t>Інклюзивний</a:t>
            </a:r>
            <a:r>
              <a:rPr lang="uk-UA" dirty="0"/>
              <a:t>, оскільки кожен, хто навчається, матиме рівноправний доступ до вищої освіти й отримає повну підтримку у завершенні свого навчання й підготовки.</a:t>
            </a:r>
            <a:endParaRPr lang="ru-RU" dirty="0"/>
          </a:p>
          <a:p>
            <a:pPr lvl="0"/>
            <a:r>
              <a:rPr lang="uk-UA" b="1" dirty="0"/>
              <a:t>Інноваційний</a:t>
            </a:r>
            <a:r>
              <a:rPr lang="uk-UA" dirty="0"/>
              <a:t>, оскільки </a:t>
            </a:r>
            <a:r>
              <a:rPr lang="uk-UA" dirty="0" smtClean="0"/>
              <a:t>в </a:t>
            </a:r>
            <a:r>
              <a:rPr lang="uk-UA" dirty="0"/>
              <a:t>ньому буде запроваджено </a:t>
            </a:r>
            <a:r>
              <a:rPr lang="uk-UA" dirty="0" smtClean="0"/>
              <a:t>нові </a:t>
            </a:r>
            <a:r>
              <a:rPr lang="uk-UA" dirty="0"/>
              <a:t>й краще узгоджені методи й практики навчання, викладання та оцінювання, тісно поєднані з дослідженнями.</a:t>
            </a:r>
            <a:endParaRPr lang="ru-RU" dirty="0"/>
          </a:p>
          <a:p>
            <a:r>
              <a:rPr lang="uk-UA" b="1" dirty="0"/>
              <a:t>Взаємопов’язаний</a:t>
            </a:r>
            <a:r>
              <a:rPr lang="uk-UA" dirty="0"/>
              <a:t>, оскільки наші спільні рамки й інструменти продовжать сприяти та активізувати міжнародну співпрацю та  реформування, обмін знаннями та мобільність працівників і студентів.</a:t>
            </a:r>
            <a:endParaRPr lang="ru-RU" dirty="0"/>
          </a:p>
        </p:txBody>
      </p:sp>
    </p:spTree>
    <p:extLst>
      <p:ext uri="{BB962C8B-B14F-4D97-AF65-F5344CB8AC3E}">
        <p14:creationId xmlns:p14="http://schemas.microsoft.com/office/powerpoint/2010/main" val="913958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Підтвердження відданості орієнтирам 2000-2020</a:t>
            </a:r>
            <a:endParaRPr lang="ru-RU" dirty="0"/>
          </a:p>
        </p:txBody>
      </p:sp>
      <p:sp>
        <p:nvSpPr>
          <p:cNvPr id="3" name="Объект 2"/>
          <p:cNvSpPr>
            <a:spLocks noGrp="1"/>
          </p:cNvSpPr>
          <p:nvPr>
            <p:ph idx="1"/>
          </p:nvPr>
        </p:nvSpPr>
        <p:spPr/>
        <p:txBody>
          <a:bodyPr>
            <a:normAutofit fontScale="92500" lnSpcReduction="10000"/>
          </a:bodyPr>
          <a:lstStyle/>
          <a:p>
            <a:pPr marL="82296" indent="0">
              <a:buNone/>
            </a:pPr>
            <a:r>
              <a:rPr lang="uk-UA" b="1" dirty="0">
                <a:solidFill>
                  <a:srgbClr val="FF0000"/>
                </a:solidFill>
              </a:rPr>
              <a:t>Якісна освіта </a:t>
            </a:r>
            <a:r>
              <a:rPr lang="uk-UA" b="1" dirty="0"/>
              <a:t>залишатиметься стандартом </a:t>
            </a:r>
            <a:r>
              <a:rPr lang="uk-UA" b="1" dirty="0" smtClean="0"/>
              <a:t>ЄПВО</a:t>
            </a:r>
            <a:r>
              <a:rPr lang="uk-UA" dirty="0" smtClean="0"/>
              <a:t>,  </a:t>
            </a:r>
            <a:r>
              <a:rPr lang="uk-UA" dirty="0"/>
              <a:t>лежатиме в основі повного досягнення особистих і професійних можливостей, загального добробуту та процвітання. </a:t>
            </a:r>
          </a:p>
          <a:p>
            <a:pPr marL="82296" indent="0">
              <a:buNone/>
            </a:pPr>
            <a:r>
              <a:rPr lang="uk-UA" b="1" dirty="0" smtClean="0">
                <a:solidFill>
                  <a:srgbClr val="FF0000"/>
                </a:solidFill>
              </a:rPr>
              <a:t>Міцна культура </a:t>
            </a:r>
            <a:r>
              <a:rPr lang="uk-UA" b="1" dirty="0">
                <a:solidFill>
                  <a:srgbClr val="FF0000"/>
                </a:solidFill>
              </a:rPr>
              <a:t>академічної та наукової доброчесності</a:t>
            </a:r>
            <a:r>
              <a:rPr lang="uk-UA" dirty="0"/>
              <a:t>, яка блокує всі форми академічного шахрайства, перекручення наукової істини</a:t>
            </a:r>
            <a:r>
              <a:rPr lang="uk-UA" b="1" dirty="0"/>
              <a:t>, підтримуватимуть усі заклади вищої освіти й всі органи державної влади.</a:t>
            </a:r>
            <a:endParaRPr lang="ru-RU" b="1" dirty="0"/>
          </a:p>
        </p:txBody>
      </p:sp>
    </p:spTree>
    <p:extLst>
      <p:ext uri="{BB962C8B-B14F-4D97-AF65-F5344CB8AC3E}">
        <p14:creationId xmlns:p14="http://schemas.microsoft.com/office/powerpoint/2010/main" val="11782198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TM01859868[[fn=Термический]]</Template>
  <TotalTime>3110</TotalTime>
  <Words>1039</Words>
  <Application>Microsoft Office PowerPoint</Application>
  <PresentationFormat>Экран (4:3)</PresentationFormat>
  <Paragraphs>75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Презентация PowerPoint</vt:lpstr>
      <vt:lpstr>Презентация PowerPoint</vt:lpstr>
      <vt:lpstr>Презентация PowerPoint</vt:lpstr>
      <vt:lpstr>Презентация PowerPoint</vt:lpstr>
      <vt:lpstr>Презентация PowerPoint</vt:lpstr>
      <vt:lpstr>ГЛОБАЛЬНІ ВИКЛИКИ: 3</vt:lpstr>
      <vt:lpstr>Презентация PowerPoint</vt:lpstr>
      <vt:lpstr>Шлях реалізації візії</vt:lpstr>
      <vt:lpstr>Підтвердження відданості орієнтирам 2000-2020</vt:lpstr>
      <vt:lpstr>Фундаментальні академічні цінності, яких дотримується академічна спільнота в ЄПВО</vt:lpstr>
      <vt:lpstr>Додаток 1. до Римського комюніке Statement on Academic Freedom</vt:lpstr>
      <vt:lpstr>Додаток 2 до Римського комюніке Principles and Guidelines to Strengthen the Social Dimension of Higher Education in the EHEA</vt:lpstr>
      <vt:lpstr>Додаток 2 до Римського комюніке Principles and Guidelines to Strengthen the Social Dimension of Higher Education in the EHEA</vt:lpstr>
      <vt:lpstr>Додаток 2 до Римського комюніке Principles and Guidelines to Strengthen the Social Dimension of Higher Education in the EHEA (2)</vt:lpstr>
      <vt:lpstr>Додаток 3. до Римського комюніке Recommendations to National Authorities for the Enhancement of Higher Education Learning and Teaching in the EHEA</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Philanthropy Culture in the U.S. Higher Education: Organizational Identification and the Role of Alumni Relations in Fundraising</dc:title>
  <dc:creator>Alla</dc:creator>
  <cp:lastModifiedBy>User</cp:lastModifiedBy>
  <cp:revision>427</cp:revision>
  <dcterms:created xsi:type="dcterms:W3CDTF">2015-01-06T19:34:33Z</dcterms:created>
  <dcterms:modified xsi:type="dcterms:W3CDTF">2020-12-12T15:21:46Z</dcterms:modified>
</cp:coreProperties>
</file>