
<file path=[Content_Types].xml><?xml version="1.0" encoding="utf-8"?>
<Types xmlns="http://schemas.openxmlformats.org/package/2006/content-types">
  <Default Extension="png" ContentType="image/png"/>
  <Default Extension="svg" ContentType="image/svg+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58" r:id="rId4"/>
    <p:sldId id="259" r:id="rId5"/>
    <p:sldId id="260" r:id="rId6"/>
    <p:sldId id="261"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6" d="100"/>
          <a:sy n="66" d="100"/>
        </p:scale>
        <p:origin x="-1332" y="-5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xmlns=""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9CE66DA5-7751-4D3D-B753-58DF3B418763}"/>
              </a:ext>
            </a:extLst>
          </p:cNvPr>
          <p:cNvSpPr>
            <a:spLocks noGrp="1"/>
          </p:cNvSpPr>
          <p:nvPr>
            <p:ph type="dt" sz="half" idx="10"/>
          </p:nvPr>
        </p:nvSpPr>
        <p:spPr/>
        <p:txBody>
          <a:bodyPr/>
          <a:lstStyle/>
          <a:p>
            <a:fld id="{6A4B53A7-3209-46A6-9454-F38EAC8F11E7}" type="datetimeFigureOut">
              <a:rPr lang="en-US" smtClean="0"/>
              <a:t>12/12/2020</a:t>
            </a:fld>
            <a:endParaRPr lang="en-US"/>
          </a:p>
        </p:txBody>
      </p:sp>
      <p:sp>
        <p:nvSpPr>
          <p:cNvPr id="5" name="Footer Placeholder 4">
            <a:extLst>
              <a:ext uri="{FF2B5EF4-FFF2-40B4-BE49-F238E27FC236}">
                <a16:creationId xmlns:a16="http://schemas.microsoft.com/office/drawing/2014/main" xmlns=""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401EAA4-F44C-4C1F-B8E3-1A3005300F50}"/>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1" name="Straight Connector 10">
            <a:extLst>
              <a:ext uri="{FF2B5EF4-FFF2-40B4-BE49-F238E27FC236}">
                <a16:creationId xmlns:a16="http://schemas.microsoft.com/office/drawing/2014/main" xmlns=""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8230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216F6F2-8269-4B80-8EE3-81FEE0F9DFA6}"/>
              </a:ext>
            </a:extLst>
          </p:cNvPr>
          <p:cNvSpPr>
            <a:spLocks noGrp="1"/>
          </p:cNvSpPr>
          <p:nvPr>
            <p:ph type="dt" sz="half" idx="10"/>
          </p:nvPr>
        </p:nvSpPr>
        <p:spPr/>
        <p:txBody>
          <a:bodyPr/>
          <a:lstStyle/>
          <a:p>
            <a:fld id="{6A4B53A7-3209-46A6-9454-F38EAC8F11E7}" type="datetimeFigureOut">
              <a:rPr lang="en-US" smtClean="0"/>
              <a:t>12/12/2020</a:t>
            </a:fld>
            <a:endParaRPr lang="en-US"/>
          </a:p>
        </p:txBody>
      </p:sp>
      <p:sp>
        <p:nvSpPr>
          <p:cNvPr id="5" name="Footer Placeholder 4">
            <a:extLst>
              <a:ext uri="{FF2B5EF4-FFF2-40B4-BE49-F238E27FC236}">
                <a16:creationId xmlns:a16="http://schemas.microsoft.com/office/drawing/2014/main" xmlns=""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41752B0-ACEC-49EF-8131-FCF35BC5CD35}"/>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xmlns="" id="{1A0462E3-375D-4E76-8886-69E06985D069}"/>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2198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423B094-F480-477B-901C-7181F88C07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1D052089-A920-4E52-98DC-8A5DC7B0A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4A074FE-F1B4-421F-A66E-FA351C8F99E9}"/>
              </a:ext>
            </a:extLst>
          </p:cNvPr>
          <p:cNvSpPr>
            <a:spLocks noGrp="1"/>
          </p:cNvSpPr>
          <p:nvPr>
            <p:ph type="dt" sz="half" idx="10"/>
          </p:nvPr>
        </p:nvSpPr>
        <p:spPr/>
        <p:txBody>
          <a:bodyPr/>
          <a:lstStyle/>
          <a:p>
            <a:fld id="{6A4B53A7-3209-46A6-9454-F38EAC8F11E7}" type="datetimeFigureOut">
              <a:rPr lang="en-US" smtClean="0"/>
              <a:t>12/12/2020</a:t>
            </a:fld>
            <a:endParaRPr lang="en-US"/>
          </a:p>
        </p:txBody>
      </p:sp>
      <p:sp>
        <p:nvSpPr>
          <p:cNvPr id="5" name="Footer Placeholder 4">
            <a:extLst>
              <a:ext uri="{FF2B5EF4-FFF2-40B4-BE49-F238E27FC236}">
                <a16:creationId xmlns:a16="http://schemas.microsoft.com/office/drawing/2014/main" xmlns=""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6FB3FEF-8252-49FD-82F2-3E5FABC65F9A}"/>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xmlns="" id="{0AEB5C65-83BB-4EBD-AD22-EDA8489D0F5D}"/>
              </a:ext>
            </a:extLst>
          </p:cNvPr>
          <p:cNvCxnSpPr>
            <a:cxnSpLocks/>
          </p:cNvCxnSpPr>
          <p:nvPr/>
        </p:nvCxnSpPr>
        <p:spPr>
          <a:xfrm flipV="1">
            <a:off x="8313" y="261865"/>
            <a:ext cx="11353802"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6757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097BB2D-4E2C-4490-A2A3-4B68BCC5D2F9}"/>
              </a:ext>
            </a:extLst>
          </p:cNvPr>
          <p:cNvSpPr>
            <a:spLocks noGrp="1"/>
          </p:cNvSpPr>
          <p:nvPr>
            <p:ph type="dt" sz="half" idx="10"/>
          </p:nvPr>
        </p:nvSpPr>
        <p:spPr/>
        <p:txBody>
          <a:bodyPr/>
          <a:lstStyle/>
          <a:p>
            <a:fld id="{6A4B53A7-3209-46A6-9454-F38EAC8F11E7}" type="datetimeFigureOut">
              <a:rPr lang="en-US" smtClean="0"/>
              <a:t>12/12/2020</a:t>
            </a:fld>
            <a:endParaRPr lang="en-US"/>
          </a:p>
        </p:txBody>
      </p:sp>
      <p:sp>
        <p:nvSpPr>
          <p:cNvPr id="5" name="Footer Placeholder 4">
            <a:extLst>
              <a:ext uri="{FF2B5EF4-FFF2-40B4-BE49-F238E27FC236}">
                <a16:creationId xmlns:a16="http://schemas.microsoft.com/office/drawing/2014/main" xmlns=""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266FD4D-815A-431C-ADEF-DE6F236F617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xmlns=""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7850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5FC2D1-D3FE-4B37-8740-57444421FDBF}"/>
              </a:ext>
            </a:extLst>
          </p:cNvPr>
          <p:cNvSpPr>
            <a:spLocks noGrp="1"/>
          </p:cNvSpPr>
          <p:nvPr>
            <p:ph type="title"/>
          </p:nvPr>
        </p:nvSpPr>
        <p:spPr>
          <a:xfrm>
            <a:off x="831850" y="1709738"/>
            <a:ext cx="10515600" cy="2852737"/>
          </a:xfrm>
        </p:spPr>
        <p:txBody>
          <a:bodyPr anchor="b"/>
          <a:lstStyle>
            <a:lvl1pPr>
              <a:defRPr sz="60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xmlns="" id="{BA5AF550-086C-426E-A374-85DB39570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59A58988-AD39-4AE9-8E6A-0907F0BE2673}"/>
              </a:ext>
            </a:extLst>
          </p:cNvPr>
          <p:cNvSpPr>
            <a:spLocks noGrp="1"/>
          </p:cNvSpPr>
          <p:nvPr>
            <p:ph type="dt" sz="half" idx="10"/>
          </p:nvPr>
        </p:nvSpPr>
        <p:spPr/>
        <p:txBody>
          <a:bodyPr/>
          <a:lstStyle/>
          <a:p>
            <a:fld id="{6A4B53A7-3209-46A6-9454-F38EAC8F11E7}" type="datetimeFigureOut">
              <a:rPr lang="en-US" smtClean="0"/>
              <a:t>12/12/2020</a:t>
            </a:fld>
            <a:endParaRPr lang="en-US"/>
          </a:p>
        </p:txBody>
      </p:sp>
      <p:sp>
        <p:nvSpPr>
          <p:cNvPr id="5" name="Footer Placeholder 4">
            <a:extLst>
              <a:ext uri="{FF2B5EF4-FFF2-40B4-BE49-F238E27FC236}">
                <a16:creationId xmlns:a16="http://schemas.microsoft.com/office/drawing/2014/main" xmlns=""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F21C8A6-777F-496D-8620-AE52BFC33FC4}"/>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9" name="Straight Connector 8">
            <a:extLst>
              <a:ext uri="{FF2B5EF4-FFF2-40B4-BE49-F238E27FC236}">
                <a16:creationId xmlns:a16="http://schemas.microsoft.com/office/drawing/2014/main" xmlns="" id="{C031F83B-57A8-4533-981C-D1FFAD2B6B6F}"/>
              </a:ext>
            </a:extLst>
          </p:cNvPr>
          <p:cNvCxnSpPr>
            <a:cxnSpLocks/>
          </p:cNvCxnSpPr>
          <p:nvPr/>
        </p:nvCxnSpPr>
        <p:spPr>
          <a:xfrm>
            <a:off x="715890"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6959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03D8FDCB-69DA-4A8F-8B91-5CFF77897C27}"/>
              </a:ext>
            </a:extLst>
          </p:cNvPr>
          <p:cNvSpPr>
            <a:spLocks noGrp="1"/>
          </p:cNvSpPr>
          <p:nvPr>
            <p:ph type="dt" sz="half" idx="10"/>
          </p:nvPr>
        </p:nvSpPr>
        <p:spPr/>
        <p:txBody>
          <a:bodyPr/>
          <a:lstStyle/>
          <a:p>
            <a:fld id="{6A4B53A7-3209-46A6-9454-F38EAC8F11E7}" type="datetimeFigureOut">
              <a:rPr lang="en-US" smtClean="0"/>
              <a:t>12/12/2020</a:t>
            </a:fld>
            <a:endParaRPr lang="en-US"/>
          </a:p>
        </p:txBody>
      </p:sp>
      <p:sp>
        <p:nvSpPr>
          <p:cNvPr id="6" name="Footer Placeholder 5">
            <a:extLst>
              <a:ext uri="{FF2B5EF4-FFF2-40B4-BE49-F238E27FC236}">
                <a16:creationId xmlns:a16="http://schemas.microsoft.com/office/drawing/2014/main" xmlns=""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C2596A6-734E-4AE0-BFB8-3089137BF8E8}"/>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xmlns=""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0580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2A2D237-A706-4712-90CA-B04517CBB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DE39CA1-2B6D-427E-9688-9093D5865C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F3D53357-616B-47F4-944B-F979FE966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BD7EA593-3036-4FB5-94B4-D9431DF04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E86B3EF2-2C04-480F-A570-14E520DD00DE}"/>
              </a:ext>
            </a:extLst>
          </p:cNvPr>
          <p:cNvSpPr>
            <a:spLocks noGrp="1"/>
          </p:cNvSpPr>
          <p:nvPr>
            <p:ph type="dt" sz="half" idx="10"/>
          </p:nvPr>
        </p:nvSpPr>
        <p:spPr/>
        <p:txBody>
          <a:bodyPr/>
          <a:lstStyle/>
          <a:p>
            <a:fld id="{6A4B53A7-3209-46A6-9454-F38EAC8F11E7}" type="datetimeFigureOut">
              <a:rPr lang="en-US" smtClean="0"/>
              <a:t>12/12/2020</a:t>
            </a:fld>
            <a:endParaRPr lang="en-US"/>
          </a:p>
        </p:txBody>
      </p:sp>
      <p:sp>
        <p:nvSpPr>
          <p:cNvPr id="8" name="Footer Placeholder 7">
            <a:extLst>
              <a:ext uri="{FF2B5EF4-FFF2-40B4-BE49-F238E27FC236}">
                <a16:creationId xmlns:a16="http://schemas.microsoft.com/office/drawing/2014/main" xmlns=""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F1A75FE3-6719-4790-AA00-251BC2A6E5A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0" name="Straight Connector 9">
            <a:extLst>
              <a:ext uri="{FF2B5EF4-FFF2-40B4-BE49-F238E27FC236}">
                <a16:creationId xmlns:a16="http://schemas.microsoft.com/office/drawing/2014/main" xmlns=""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7861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8DF1DFFF-E5C5-43DF-B71C-7270DB97372C}"/>
              </a:ext>
            </a:extLst>
          </p:cNvPr>
          <p:cNvSpPr>
            <a:spLocks noGrp="1"/>
          </p:cNvSpPr>
          <p:nvPr>
            <p:ph type="dt" sz="half" idx="10"/>
          </p:nvPr>
        </p:nvSpPr>
        <p:spPr/>
        <p:txBody>
          <a:bodyPr/>
          <a:lstStyle/>
          <a:p>
            <a:fld id="{6A4B53A7-3209-46A6-9454-F38EAC8F11E7}" type="datetimeFigureOut">
              <a:rPr lang="en-US" smtClean="0"/>
              <a:t>12/12/2020</a:t>
            </a:fld>
            <a:endParaRPr lang="en-US"/>
          </a:p>
        </p:txBody>
      </p:sp>
      <p:sp>
        <p:nvSpPr>
          <p:cNvPr id="4" name="Footer Placeholder 3">
            <a:extLst>
              <a:ext uri="{FF2B5EF4-FFF2-40B4-BE49-F238E27FC236}">
                <a16:creationId xmlns:a16="http://schemas.microsoft.com/office/drawing/2014/main" xmlns=""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30FF4306-91CD-4B7B-8A53-34BE8F997581}"/>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6" name="Straight Connector 5">
            <a:extLst>
              <a:ext uri="{FF2B5EF4-FFF2-40B4-BE49-F238E27FC236}">
                <a16:creationId xmlns:a16="http://schemas.microsoft.com/office/drawing/2014/main" xmlns=""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2759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DFF36D6-399B-43E3-84DD-9FC5119ECCE9}"/>
              </a:ext>
            </a:extLst>
          </p:cNvPr>
          <p:cNvSpPr>
            <a:spLocks noGrp="1"/>
          </p:cNvSpPr>
          <p:nvPr>
            <p:ph type="dt" sz="half" idx="10"/>
          </p:nvPr>
        </p:nvSpPr>
        <p:spPr/>
        <p:txBody>
          <a:bodyPr/>
          <a:lstStyle/>
          <a:p>
            <a:fld id="{6A4B53A7-3209-46A6-9454-F38EAC8F11E7}" type="datetimeFigureOut">
              <a:rPr lang="en-US" smtClean="0"/>
              <a:t>12/12/2020</a:t>
            </a:fld>
            <a:endParaRPr lang="en-US"/>
          </a:p>
        </p:txBody>
      </p:sp>
      <p:sp>
        <p:nvSpPr>
          <p:cNvPr id="3" name="Footer Placeholder 2">
            <a:extLst>
              <a:ext uri="{FF2B5EF4-FFF2-40B4-BE49-F238E27FC236}">
                <a16:creationId xmlns:a16="http://schemas.microsoft.com/office/drawing/2014/main" xmlns=""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AC1F40F0-9909-442F-BBA4-409D061ED027}"/>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5" name="Straight Connector 4">
            <a:extLst>
              <a:ext uri="{FF2B5EF4-FFF2-40B4-BE49-F238E27FC236}">
                <a16:creationId xmlns:a16="http://schemas.microsoft.com/office/drawing/2014/main" xmlns=""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8506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8E6AACE-FAFB-4934-8E3C-AB5B216353D8}"/>
              </a:ext>
            </a:extLst>
          </p:cNvPr>
          <p:cNvSpPr>
            <a:spLocks noGrp="1"/>
          </p:cNvSpPr>
          <p:nvPr>
            <p:ph type="dt" sz="half" idx="10"/>
          </p:nvPr>
        </p:nvSpPr>
        <p:spPr/>
        <p:txBody>
          <a:bodyPr/>
          <a:lstStyle/>
          <a:p>
            <a:fld id="{6A4B53A7-3209-46A6-9454-F38EAC8F11E7}" type="datetimeFigureOut">
              <a:rPr lang="en-US" smtClean="0"/>
              <a:t>12/12/2020</a:t>
            </a:fld>
            <a:endParaRPr lang="en-US"/>
          </a:p>
        </p:txBody>
      </p:sp>
      <p:sp>
        <p:nvSpPr>
          <p:cNvPr id="6" name="Footer Placeholder 5">
            <a:extLst>
              <a:ext uri="{FF2B5EF4-FFF2-40B4-BE49-F238E27FC236}">
                <a16:creationId xmlns:a16="http://schemas.microsoft.com/office/drawing/2014/main" xmlns=""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059BAC9-F101-4394-BBA4-3D21A3497126}"/>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xmlns=""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6236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xmlns=""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00C4E9A-CA29-4CCD-ACFA-B29F80FBA163}"/>
              </a:ext>
            </a:extLst>
          </p:cNvPr>
          <p:cNvSpPr>
            <a:spLocks noGrp="1"/>
          </p:cNvSpPr>
          <p:nvPr>
            <p:ph type="dt" sz="half" idx="10"/>
          </p:nvPr>
        </p:nvSpPr>
        <p:spPr/>
        <p:txBody>
          <a:bodyPr/>
          <a:lstStyle/>
          <a:p>
            <a:fld id="{6A4B53A7-3209-46A6-9454-F38EAC8F11E7}" type="datetimeFigureOut">
              <a:rPr lang="en-US" smtClean="0"/>
              <a:t>12/12/2020</a:t>
            </a:fld>
            <a:endParaRPr lang="en-US"/>
          </a:p>
        </p:txBody>
      </p:sp>
      <p:sp>
        <p:nvSpPr>
          <p:cNvPr id="6" name="Footer Placeholder 5">
            <a:extLst>
              <a:ext uri="{FF2B5EF4-FFF2-40B4-BE49-F238E27FC236}">
                <a16:creationId xmlns:a16="http://schemas.microsoft.com/office/drawing/2014/main" xmlns=""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42F18F1-E27E-470E-AE13-4755DEE63A32}"/>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xmlns=""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2527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6A4B53A7-3209-46A6-9454-F38EAC8F11E7}" type="datetimeFigureOut">
              <a:rPr lang="en-US" smtClean="0"/>
              <a:pPr/>
              <a:t>12/12/2020</a:t>
            </a:fld>
            <a:endParaRPr lang="en-US" dirty="0"/>
          </a:p>
        </p:txBody>
      </p:sp>
      <p:sp>
        <p:nvSpPr>
          <p:cNvPr id="5" name="Footer Placeholder 4">
            <a:extLst>
              <a:ext uri="{FF2B5EF4-FFF2-40B4-BE49-F238E27FC236}">
                <a16:creationId xmlns:a16="http://schemas.microsoft.com/office/drawing/2014/main" xmlns=""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194444297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62" r:id="rId5"/>
    <p:sldLayoutId id="2147483663" r:id="rId6"/>
    <p:sldLayoutId id="2147483664" r:id="rId7"/>
    <p:sldLayoutId id="2147483665" r:id="rId8"/>
    <p:sldLayoutId id="2147483666" r:id="rId9"/>
    <p:sldLayoutId id="2147483667" r:id="rId10"/>
    <p:sldLayoutId id="214748366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5.sv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158B3569-73B2-4D05-8E95-886A6EE17F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xmlns="" id="{3C7C64A9-D0E4-4DB8-B63A-5EF5B20DCA5C}"/>
              </a:ext>
            </a:extLst>
          </p:cNvPr>
          <p:cNvSpPr>
            <a:spLocks noGrp="1"/>
          </p:cNvSpPr>
          <p:nvPr>
            <p:ph type="ctrTitle"/>
          </p:nvPr>
        </p:nvSpPr>
        <p:spPr>
          <a:xfrm>
            <a:off x="2539040" y="464457"/>
            <a:ext cx="7952119" cy="5409763"/>
          </a:xfrm>
        </p:spPr>
        <p:txBody>
          <a:bodyPr anchor="b">
            <a:normAutofit/>
          </a:bodyPr>
          <a:lstStyle/>
          <a:p>
            <a:pPr algn="ctr">
              <a:spcBef>
                <a:spcPts val="0"/>
              </a:spcBef>
            </a:pPr>
            <a:r>
              <a:rPr lang="uk-UA" sz="2400" cap="none" dirty="0" smtClean="0">
                <a:solidFill>
                  <a:srgbClr val="FFFF00"/>
                </a:solidFill>
                <a:latin typeface="Times New Roman" pitchFamily="18" charset="0"/>
                <a:cs typeface="Times New Roman" pitchFamily="18" charset="0"/>
              </a:rPr>
              <a:t>Методологічний семінар кафедри педагогіки, </a:t>
            </a:r>
            <a:br>
              <a:rPr lang="uk-UA" sz="2400" cap="none" dirty="0" smtClean="0">
                <a:solidFill>
                  <a:srgbClr val="FFFF00"/>
                </a:solidFill>
                <a:latin typeface="Times New Roman" pitchFamily="18" charset="0"/>
                <a:cs typeface="Times New Roman" pitchFamily="18" charset="0"/>
              </a:rPr>
            </a:br>
            <a:r>
              <a:rPr lang="uk-UA" sz="2400" cap="none" dirty="0" smtClean="0">
                <a:solidFill>
                  <a:srgbClr val="FFFF00"/>
                </a:solidFill>
                <a:latin typeface="Times New Roman" pitchFamily="18" charset="0"/>
                <a:cs typeface="Times New Roman" pitchFamily="18" charset="0"/>
              </a:rPr>
              <a:t>присвячений 96-й річниці</a:t>
            </a:r>
            <a:r>
              <a:rPr lang="uk-UA" sz="2400" dirty="0">
                <a:solidFill>
                  <a:srgbClr val="FFFF00"/>
                </a:solidFill>
                <a:latin typeface="Times New Roman" pitchFamily="18" charset="0"/>
                <a:cs typeface="Times New Roman" pitchFamily="18" charset="0"/>
              </a:rPr>
              <a:t/>
            </a:r>
            <a:br>
              <a:rPr lang="uk-UA" sz="2400" dirty="0">
                <a:solidFill>
                  <a:srgbClr val="FFFF00"/>
                </a:solidFill>
                <a:latin typeface="Times New Roman" pitchFamily="18" charset="0"/>
                <a:cs typeface="Times New Roman" pitchFamily="18" charset="0"/>
              </a:rPr>
            </a:br>
            <a:r>
              <a:rPr lang="uk-UA" sz="2400" cap="none" dirty="0" smtClean="0">
                <a:solidFill>
                  <a:srgbClr val="FFFF00"/>
                </a:solidFill>
                <a:latin typeface="Times New Roman" pitchFamily="18" charset="0"/>
                <a:cs typeface="Times New Roman" pitchFamily="18" charset="0"/>
              </a:rPr>
              <a:t>Сумського державного педагогічного університету</a:t>
            </a:r>
            <a:br>
              <a:rPr lang="uk-UA" sz="2400" cap="none" dirty="0" smtClean="0">
                <a:solidFill>
                  <a:srgbClr val="FFFF00"/>
                </a:solidFill>
                <a:latin typeface="Times New Roman" pitchFamily="18" charset="0"/>
                <a:cs typeface="Times New Roman" pitchFamily="18" charset="0"/>
              </a:rPr>
            </a:br>
            <a:r>
              <a:rPr lang="uk-UA" sz="2400" cap="none" dirty="0" smtClean="0">
                <a:solidFill>
                  <a:srgbClr val="FFFF00"/>
                </a:solidFill>
                <a:latin typeface="Times New Roman" pitchFamily="18" charset="0"/>
                <a:cs typeface="Times New Roman" pitchFamily="18" charset="0"/>
              </a:rPr>
              <a:t>імені </a:t>
            </a:r>
            <a:r>
              <a:rPr lang="uk-UA" sz="2400" dirty="0" smtClean="0">
                <a:solidFill>
                  <a:srgbClr val="FFFF00"/>
                </a:solidFill>
                <a:latin typeface="Times New Roman" pitchFamily="18" charset="0"/>
                <a:cs typeface="Times New Roman" pitchFamily="18" charset="0"/>
              </a:rPr>
              <a:t>А.С</a:t>
            </a:r>
            <a:r>
              <a:rPr lang="uk-UA" sz="2400" dirty="0">
                <a:solidFill>
                  <a:srgbClr val="FFFF00"/>
                </a:solidFill>
                <a:latin typeface="Times New Roman" pitchFamily="18" charset="0"/>
                <a:cs typeface="Times New Roman" pitchFamily="18" charset="0"/>
              </a:rPr>
              <a:t>. </a:t>
            </a:r>
            <a:r>
              <a:rPr lang="uk-UA" sz="2400" dirty="0" smtClean="0">
                <a:solidFill>
                  <a:srgbClr val="FFFF00"/>
                </a:solidFill>
                <a:latin typeface="Times New Roman" pitchFamily="18" charset="0"/>
                <a:cs typeface="Times New Roman" pitchFamily="18" charset="0"/>
              </a:rPr>
              <a:t>Макаренка</a:t>
            </a:r>
            <a:r>
              <a:rPr lang="uk-UA" sz="2400" dirty="0" smtClean="0">
                <a:latin typeface="Times New Roman" pitchFamily="18" charset="0"/>
                <a:cs typeface="Times New Roman" pitchFamily="18" charset="0"/>
              </a:rPr>
              <a:t/>
            </a:r>
            <a:br>
              <a:rPr lang="uk-UA" sz="2400" dirty="0" smtClean="0">
                <a:latin typeface="Times New Roman" pitchFamily="18" charset="0"/>
                <a:cs typeface="Times New Roman" pitchFamily="18" charset="0"/>
              </a:rPr>
            </a:br>
            <a:r>
              <a:rPr lang="uk-UA" sz="2400" dirty="0">
                <a:latin typeface="Times New Roman" pitchFamily="18" charset="0"/>
                <a:cs typeface="Times New Roman" pitchFamily="18" charset="0"/>
              </a:rPr>
              <a:t/>
            </a:r>
            <a:br>
              <a:rPr lang="uk-UA" sz="2400" dirty="0">
                <a:latin typeface="Times New Roman" pitchFamily="18" charset="0"/>
                <a:cs typeface="Times New Roman" pitchFamily="18" charset="0"/>
              </a:rPr>
            </a:br>
            <a:r>
              <a:rPr lang="uk-UA" sz="2400" dirty="0" smtClean="0">
                <a:latin typeface="Times New Roman" pitchFamily="18" charset="0"/>
                <a:cs typeface="Times New Roman" pitchFamily="18" charset="0"/>
              </a:rPr>
              <a:t/>
            </a:r>
            <a:br>
              <a:rPr lang="uk-UA" sz="2400" dirty="0" smtClean="0">
                <a:latin typeface="Times New Roman" pitchFamily="18" charset="0"/>
                <a:cs typeface="Times New Roman" pitchFamily="18" charset="0"/>
              </a:rPr>
            </a:br>
            <a:r>
              <a:rPr lang="uk-UA" sz="2400" dirty="0">
                <a:latin typeface="Times New Roman" pitchFamily="18" charset="0"/>
                <a:cs typeface="Times New Roman" pitchFamily="18" charset="0"/>
              </a:rPr>
              <a:t/>
            </a:r>
            <a:br>
              <a:rPr lang="uk-UA" sz="2400" dirty="0">
                <a:latin typeface="Times New Roman" pitchFamily="18" charset="0"/>
                <a:cs typeface="Times New Roman" pitchFamily="18" charset="0"/>
              </a:rPr>
            </a:br>
            <a:r>
              <a:rPr lang="uk-UA" sz="2400" dirty="0" smtClean="0">
                <a:latin typeface="Times New Roman" pitchFamily="18" charset="0"/>
                <a:cs typeface="Times New Roman" pitchFamily="18" charset="0"/>
              </a:rPr>
              <a:t/>
            </a:r>
            <a:br>
              <a:rPr lang="uk-UA" sz="2400" dirty="0" smtClean="0">
                <a:latin typeface="Times New Roman" pitchFamily="18" charset="0"/>
                <a:cs typeface="Times New Roman" pitchFamily="18" charset="0"/>
              </a:rPr>
            </a:br>
            <a:r>
              <a:rPr lang="uk-UA" sz="24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smtClean="0">
                <a:solidFill>
                  <a:schemeClr val="bg1"/>
                </a:solidFill>
              </a:rPr>
              <a:t>ПЕДАГОГІЧНІ </a:t>
            </a:r>
            <a:r>
              <a:rPr lang="ru-RU" sz="2800" dirty="0">
                <a:solidFill>
                  <a:schemeClr val="bg1"/>
                </a:solidFill>
              </a:rPr>
              <a:t>УМОВИ ПІДГОТОВКИ МАЙБУТНЬОГО ВИХОВАТЕЛЯ ДО ТВОРЧОГО РОЗВИТКУ ДОШКІЛЬНИКІВ ЗАСОБАМИ КАЗКИ</a:t>
            </a:r>
          </a:p>
        </p:txBody>
      </p:sp>
      <p:sp>
        <p:nvSpPr>
          <p:cNvPr id="3" name="Підзаголовок 2">
            <a:extLst>
              <a:ext uri="{FF2B5EF4-FFF2-40B4-BE49-F238E27FC236}">
                <a16:creationId xmlns:a16="http://schemas.microsoft.com/office/drawing/2014/main" xmlns="" id="{FFC9BCFA-DB08-4DB6-886E-2DA13CA8B671}"/>
              </a:ext>
            </a:extLst>
          </p:cNvPr>
          <p:cNvSpPr>
            <a:spLocks noGrp="1"/>
          </p:cNvSpPr>
          <p:nvPr>
            <p:ph type="subTitle" idx="1"/>
          </p:nvPr>
        </p:nvSpPr>
        <p:spPr>
          <a:xfrm>
            <a:off x="7856567" y="5547900"/>
            <a:ext cx="4076458" cy="990197"/>
          </a:xfrm>
        </p:spPr>
        <p:txBody>
          <a:bodyPr>
            <a:normAutofit/>
          </a:bodyPr>
          <a:lstStyle/>
          <a:p>
            <a:pPr algn="r"/>
            <a:r>
              <a:rPr lang="uk-UA" dirty="0">
                <a:solidFill>
                  <a:schemeClr val="bg1"/>
                </a:solidFill>
              </a:rPr>
              <a:t>Аспірант Шупик Тетяна </a:t>
            </a:r>
            <a:endParaRPr lang="ru-RU" dirty="0">
              <a:solidFill>
                <a:schemeClr val="bg1"/>
              </a:solidFill>
            </a:endParaRPr>
          </a:p>
        </p:txBody>
      </p:sp>
      <p:sp>
        <p:nvSpPr>
          <p:cNvPr id="11" name="Graphic 17">
            <a:extLst>
              <a:ext uri="{FF2B5EF4-FFF2-40B4-BE49-F238E27FC236}">
                <a16:creationId xmlns:a16="http://schemas.microsoft.com/office/drawing/2014/main" xmlns="" id="{B71758F4-3F46-45DA-8AC5-4E508DA080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957736" y="815001"/>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3" name="Graphic 15">
            <a:extLst>
              <a:ext uri="{FF2B5EF4-FFF2-40B4-BE49-F238E27FC236}">
                <a16:creationId xmlns:a16="http://schemas.microsoft.com/office/drawing/2014/main" xmlns="" id="{8550FED7-7C32-42BB-98DB-30272A6331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316516" y="1044297"/>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cxnSp>
        <p:nvCxnSpPr>
          <p:cNvPr id="15" name="Straight Connector 14">
            <a:extLst>
              <a:ext uri="{FF2B5EF4-FFF2-40B4-BE49-F238E27FC236}">
                <a16:creationId xmlns:a16="http://schemas.microsoft.com/office/drawing/2014/main" xmlns="" id="{56020367-4FD5-4596-8E10-C5F095CD8DBF}"/>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838200" y="6274341"/>
            <a:ext cx="11353800" cy="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pic>
        <p:nvPicPr>
          <p:cNvPr id="10" name="Рисунок 9" descr="Logo.wmf"/>
          <p:cNvPicPr>
            <a:picLocks noChangeAspect="1"/>
          </p:cNvPicPr>
          <p:nvPr/>
        </p:nvPicPr>
        <p:blipFill>
          <a:blip r:embed="rId2" cstate="print"/>
          <a:stretch>
            <a:fillRect/>
          </a:stretch>
        </p:blipFill>
        <p:spPr>
          <a:xfrm>
            <a:off x="485438" y="290830"/>
            <a:ext cx="1752563" cy="1842770"/>
          </a:xfrm>
          <a:prstGeom prst="rect">
            <a:avLst/>
          </a:prstGeom>
          <a:effectLst>
            <a:outerShdw blurRad="50800" dist="38100" dir="2700000" algn="tl" rotWithShape="0">
              <a:prstClr val="black">
                <a:alpha val="40000"/>
              </a:prstClr>
            </a:outerShdw>
          </a:effectLst>
        </p:spPr>
      </p:pic>
      <p:pic>
        <p:nvPicPr>
          <p:cNvPr id="1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50934" y="290830"/>
            <a:ext cx="1691681" cy="1691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1838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2000" fill="hold"/>
                                        <p:tgtEl>
                                          <p:spTgt spid="10"/>
                                        </p:tgtEl>
                                        <p:attrNameLst>
                                          <p:attrName>ppt_x</p:attrName>
                                        </p:attrNameLst>
                                      </p:cBhvr>
                                      <p:tavLst>
                                        <p:tav tm="0">
                                          <p:val>
                                            <p:strVal val="0-#ppt_w/2"/>
                                          </p:val>
                                        </p:tav>
                                        <p:tav tm="100000">
                                          <p:val>
                                            <p:strVal val="#ppt_x"/>
                                          </p:val>
                                        </p:tav>
                                      </p:tavLst>
                                    </p:anim>
                                    <p:anim calcmode="lin" valueType="num">
                                      <p:cBhvr additive="base">
                                        <p:cTn id="8" dur="20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xmlns="" id="{D1B787A8-0D67-4B7E-9B48-86BD906AB6B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xmlns="" id="{CE3C5560-7A9C-489F-9148-18C5E1D0F0B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xmlns="" id="{C7608C69-9D2A-47A4-B2AF-1D9016A1128C}"/>
              </a:ext>
            </a:extLst>
          </p:cNvPr>
          <p:cNvSpPr>
            <a:spLocks noGrp="1"/>
          </p:cNvSpPr>
          <p:nvPr>
            <p:ph type="title"/>
          </p:nvPr>
        </p:nvSpPr>
        <p:spPr>
          <a:xfrm>
            <a:off x="1477510" y="-168550"/>
            <a:ext cx="5309140" cy="5420139"/>
          </a:xfrm>
        </p:spPr>
        <p:txBody>
          <a:bodyPr vert="horz" lIns="91440" tIns="45720" rIns="91440" bIns="45720" rtlCol="0" anchor="b">
            <a:noAutofit/>
          </a:bodyPr>
          <a:lstStyle/>
          <a:p>
            <a:r>
              <a:rPr lang="ru-RU" sz="2000" b="1" i="0" kern="1200" cap="all" baseline="0" dirty="0">
                <a:solidFill>
                  <a:schemeClr val="bg1"/>
                </a:solidFill>
                <a:latin typeface="Times New Roman" panose="02020603050405020304" pitchFamily="18" charset="0"/>
                <a:cs typeface="Times New Roman" panose="02020603050405020304" pitchFamily="18" charset="0"/>
              </a:rPr>
              <a:t>Предметом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наукової</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дискусії</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сьогодення</a:t>
            </a:r>
            <a:r>
              <a:rPr lang="ru-RU" sz="2000" b="1" i="0" kern="1200" cap="all" baseline="0" dirty="0">
                <a:solidFill>
                  <a:schemeClr val="bg1"/>
                </a:solidFill>
                <a:latin typeface="Times New Roman" panose="02020603050405020304" pitchFamily="18" charset="0"/>
                <a:cs typeface="Times New Roman" panose="02020603050405020304" pitchFamily="18" charset="0"/>
              </a:rPr>
              <a:t> є проблема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можливості</a:t>
            </a:r>
            <a:r>
              <a:rPr lang="ru-RU" sz="2000" b="1" i="0" kern="1200" cap="all" baseline="0" dirty="0">
                <a:solidFill>
                  <a:schemeClr val="bg1"/>
                </a:solidFill>
                <a:latin typeface="Times New Roman" panose="02020603050405020304" pitchFamily="18" charset="0"/>
                <a:cs typeface="Times New Roman" panose="02020603050405020304" pitchFamily="18" charset="0"/>
              </a:rPr>
              <a:t> та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шляхів</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навчання</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педагогічній</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творчості</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Спостереження</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практичної</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діяльності</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педагогів</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доводять</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що</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різні</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вихователі</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працюють</a:t>
            </a:r>
            <a:r>
              <a:rPr lang="ru-RU" sz="2000" b="1" i="0" kern="1200" cap="all" baseline="0" dirty="0">
                <a:solidFill>
                  <a:schemeClr val="bg1"/>
                </a:solidFill>
                <a:latin typeface="Times New Roman" panose="02020603050405020304" pitchFamily="18" charset="0"/>
                <a:cs typeface="Times New Roman" panose="02020603050405020304" pitchFamily="18" charset="0"/>
              </a:rPr>
              <a:t> на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різних</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рівнях</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творчої</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педагогічної</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діяльності</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мають</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різні</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творчі</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успіхи</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які</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зумовлені</a:t>
            </a:r>
            <a:r>
              <a:rPr lang="ru-RU" sz="2000" b="1" i="0" kern="1200" cap="all" baseline="0" dirty="0">
                <a:solidFill>
                  <a:schemeClr val="bg1"/>
                </a:solidFill>
                <a:latin typeface="Times New Roman" panose="02020603050405020304" pitchFamily="18" charset="0"/>
                <a:cs typeface="Times New Roman" panose="02020603050405020304" pitchFamily="18" charset="0"/>
              </a:rPr>
              <a:t> не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тільки</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їх</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природними</a:t>
            </a:r>
            <a:r>
              <a:rPr lang="ru-RU" sz="2000" b="1" i="0" kern="1200" cap="all" baseline="0" dirty="0">
                <a:solidFill>
                  <a:schemeClr val="bg1"/>
                </a:solidFill>
                <a:latin typeface="Times New Roman" panose="02020603050405020304" pitchFamily="18" charset="0"/>
                <a:cs typeface="Times New Roman" panose="02020603050405020304" pitchFamily="18" charset="0"/>
              </a:rPr>
              <a:t> задатками,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умовами</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розвитку</a:t>
            </a:r>
            <a:r>
              <a:rPr lang="ru-RU" sz="2000" b="1" i="0" kern="1200" cap="all" baseline="0" dirty="0">
                <a:solidFill>
                  <a:schemeClr val="bg1"/>
                </a:solidFill>
                <a:latin typeface="Times New Roman" panose="02020603050405020304" pitchFamily="18" charset="0"/>
                <a:cs typeface="Times New Roman" panose="02020603050405020304" pitchFamily="18" charset="0"/>
              </a:rPr>
              <a:t> і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навчання</a:t>
            </a:r>
            <a:r>
              <a:rPr lang="ru-RU" sz="2000" b="1" i="0" kern="1200" cap="all" baseline="0" dirty="0">
                <a:solidFill>
                  <a:schemeClr val="bg1"/>
                </a:solidFill>
                <a:latin typeface="Times New Roman" panose="02020603050405020304" pitchFamily="18" charset="0"/>
                <a:cs typeface="Times New Roman" panose="02020603050405020304" pitchFamily="18" charset="0"/>
              </a:rPr>
              <a:t>, але й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різним</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рівнем</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підготовки</a:t>
            </a:r>
            <a:r>
              <a:rPr lang="ru-RU" sz="2000" b="1" i="0" kern="1200" cap="all" baseline="0" dirty="0">
                <a:solidFill>
                  <a:schemeClr val="bg1"/>
                </a:solidFill>
                <a:latin typeface="Times New Roman" panose="02020603050405020304" pitchFamily="18" charset="0"/>
                <a:cs typeface="Times New Roman" panose="02020603050405020304" pitchFamily="18" charset="0"/>
              </a:rPr>
              <a:t> до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педагогічної</a:t>
            </a:r>
            <a:r>
              <a:rPr lang="ru-RU" sz="2000" b="1" i="0" kern="1200" cap="all" baseline="0" dirty="0">
                <a:solidFill>
                  <a:schemeClr val="bg1"/>
                </a:solidFill>
                <a:latin typeface="Times New Roman" panose="02020603050405020304" pitchFamily="18" charset="0"/>
                <a:cs typeface="Times New Roman" panose="02020603050405020304" pitchFamily="18" charset="0"/>
              </a:rPr>
              <a:t> </a:t>
            </a:r>
            <a:r>
              <a:rPr lang="ru-RU" sz="2000" b="1" i="0" kern="1200" cap="all" baseline="0" dirty="0" err="1">
                <a:solidFill>
                  <a:schemeClr val="bg1"/>
                </a:solidFill>
                <a:latin typeface="Times New Roman" panose="02020603050405020304" pitchFamily="18" charset="0"/>
                <a:cs typeface="Times New Roman" panose="02020603050405020304" pitchFamily="18" charset="0"/>
              </a:rPr>
              <a:t>творчості</a:t>
            </a:r>
            <a:r>
              <a:rPr lang="ru-RU" sz="1800" b="1" i="0" kern="1200" cap="all" baseline="0" dirty="0">
                <a:solidFill>
                  <a:schemeClr val="bg1"/>
                </a:solidFill>
                <a:latin typeface="+mj-lt"/>
                <a:ea typeface="+mj-ea"/>
                <a:cs typeface="+mj-cs"/>
              </a:rPr>
              <a:t>. </a:t>
            </a:r>
            <a:endParaRPr lang="en-US" sz="1800" b="1" i="0" kern="1200" cap="all" baseline="0" dirty="0">
              <a:solidFill>
                <a:schemeClr val="bg1"/>
              </a:solidFill>
              <a:latin typeface="+mj-lt"/>
              <a:ea typeface="+mj-ea"/>
              <a:cs typeface="+mj-cs"/>
            </a:endParaRPr>
          </a:p>
        </p:txBody>
      </p:sp>
      <p:sp>
        <p:nvSpPr>
          <p:cNvPr id="14" name="Graphic 13">
            <a:extLst>
              <a:ext uri="{FF2B5EF4-FFF2-40B4-BE49-F238E27FC236}">
                <a16:creationId xmlns:a16="http://schemas.microsoft.com/office/drawing/2014/main" xmlns="" id="{C5CB530E-515E-412C-9DF1-5F8FFBD6F38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9236" y="1606411"/>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chemeClr val="bg1"/>
          </a:solidFill>
          <a:ln w="603"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xmlns="" id="{712D4376-A578-4FF1-94FC-245E7A6A48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28014" y="1835705"/>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18" name="Graphic 15">
            <a:extLst>
              <a:ext uri="{FF2B5EF4-FFF2-40B4-BE49-F238E27FC236}">
                <a16:creationId xmlns:a16="http://schemas.microsoft.com/office/drawing/2014/main" xmlns="" id="{AEA7509D-F04F-40CB-A0B3-EEF16499CC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53696" y="2060130"/>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chemeClr val="bg1"/>
          </a:solidFill>
          <a:ln w="610" cap="flat">
            <a:noFill/>
            <a:prstDash val="solid"/>
            <a:miter/>
          </a:ln>
        </p:spPr>
        <p:txBody>
          <a:bodyPr rtlCol="0" anchor="ctr"/>
          <a:lstStyle/>
          <a:p>
            <a:endParaRPr lang="en-US"/>
          </a:p>
        </p:txBody>
      </p:sp>
      <p:cxnSp>
        <p:nvCxnSpPr>
          <p:cNvPr id="20" name="Straight Connector 19">
            <a:extLst>
              <a:ext uri="{FF2B5EF4-FFF2-40B4-BE49-F238E27FC236}">
                <a16:creationId xmlns:a16="http://schemas.microsoft.com/office/drawing/2014/main" xmlns="" id="{56020367-4FD5-4596-8E10-C5F095CD8DBF}"/>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301262" y="3505200"/>
            <a:ext cx="0" cy="335280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pic>
        <p:nvPicPr>
          <p:cNvPr id="22" name="Graphic 21">
            <a:extLst>
              <a:ext uri="{FF2B5EF4-FFF2-40B4-BE49-F238E27FC236}">
                <a16:creationId xmlns:a16="http://schemas.microsoft.com/office/drawing/2014/main" xmlns="" id="{508BEF50-7B1E-49A4-BC19-5F4F1D755E64}"/>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flipH="1">
            <a:off x="10836425" y="5436655"/>
            <a:ext cx="151536" cy="151536"/>
          </a:xfrm>
          <a:prstGeom prst="rect">
            <a:avLst/>
          </a:prstGeom>
        </p:spPr>
      </p:pic>
      <p:pic>
        <p:nvPicPr>
          <p:cNvPr id="24" name="Graphic 23">
            <a:extLst>
              <a:ext uri="{FF2B5EF4-FFF2-40B4-BE49-F238E27FC236}">
                <a16:creationId xmlns:a16="http://schemas.microsoft.com/office/drawing/2014/main" xmlns="" id="{3FBAD350-5664-4811-A208-657FB882D350}"/>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flipH="1">
            <a:off x="11245175" y="5896734"/>
            <a:ext cx="108625" cy="108625"/>
          </a:xfrm>
          <a:prstGeom prst="rect">
            <a:avLst/>
          </a:prstGeom>
        </p:spPr>
      </p:pic>
      <p:pic>
        <p:nvPicPr>
          <p:cNvPr id="26" name="Graphic 25">
            <a:extLst>
              <a:ext uri="{FF2B5EF4-FFF2-40B4-BE49-F238E27FC236}">
                <a16:creationId xmlns:a16="http://schemas.microsoft.com/office/drawing/2014/main" xmlns="" id="{C39ADB8F-D187-49D7-BDCF-C1B6DC727068}"/>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flipH="1">
            <a:off x="10554288" y="6038004"/>
            <a:ext cx="95759" cy="95759"/>
          </a:xfrm>
          <a:prstGeom prst="rect">
            <a:avLst/>
          </a:prstGeom>
        </p:spPr>
      </p:pic>
      <p:pic>
        <p:nvPicPr>
          <p:cNvPr id="5" name="Місце для вмісту 4" descr="Зображення, що містить у приміщенні, барвистий, іграшка, малий&#10;&#10;Автоматично згенерований опис">
            <a:extLst>
              <a:ext uri="{FF2B5EF4-FFF2-40B4-BE49-F238E27FC236}">
                <a16:creationId xmlns:a16="http://schemas.microsoft.com/office/drawing/2014/main" xmlns="" id="{3E7206BA-FD92-43C3-A585-AF2D189E8C24}"/>
              </a:ext>
            </a:extLst>
          </p:cNvPr>
          <p:cNvPicPr>
            <a:picLocks noGrp="1" noChangeAspect="1"/>
          </p:cNvPicPr>
          <p:nvPr>
            <p:ph idx="1"/>
          </p:nvPr>
        </p:nvPicPr>
        <p:blipFill rotWithShape="1">
          <a:blip r:embed="rId8">
            <a:extLst>
              <a:ext uri="{28A0092B-C50C-407E-A947-70E740481C1C}">
                <a14:useLocalDpi xmlns:a14="http://schemas.microsoft.com/office/drawing/2010/main" val="0"/>
              </a:ext>
            </a:extLst>
          </a:blip>
          <a:srcRect l="12748" r="9794"/>
          <a:stretch/>
        </p:blipFill>
        <p:spPr>
          <a:xfrm>
            <a:off x="6740358" y="1606411"/>
            <a:ext cx="5451642" cy="5251590"/>
          </a:xfrm>
          <a:custGeom>
            <a:avLst/>
            <a:gdLst/>
            <a:ahLst/>
            <a:cxnLst/>
            <a:rect l="l" t="t" r="r" b="b"/>
            <a:pathLst>
              <a:path w="5923214" h="5705857">
                <a:moveTo>
                  <a:pt x="3612238" y="0"/>
                </a:moveTo>
                <a:cubicBezTo>
                  <a:pt x="4485043" y="0"/>
                  <a:pt x="5285549" y="309553"/>
                  <a:pt x="5909957" y="824860"/>
                </a:cubicBezTo>
                <a:lnTo>
                  <a:pt x="5923214" y="836909"/>
                </a:lnTo>
                <a:lnTo>
                  <a:pt x="5923214" y="5705857"/>
                </a:lnTo>
                <a:lnTo>
                  <a:pt x="672237" y="5705857"/>
                </a:lnTo>
                <a:lnTo>
                  <a:pt x="616914" y="5631875"/>
                </a:lnTo>
                <a:cubicBezTo>
                  <a:pt x="227427" y="5055358"/>
                  <a:pt x="0" y="4360357"/>
                  <a:pt x="0" y="3612238"/>
                </a:cubicBezTo>
                <a:cubicBezTo>
                  <a:pt x="0" y="1617255"/>
                  <a:pt x="1617255" y="0"/>
                  <a:pt x="3612238" y="0"/>
                </a:cubicBezTo>
                <a:close/>
              </a:path>
            </a:pathLst>
          </a:custGeom>
        </p:spPr>
      </p:pic>
    </p:spTree>
    <p:extLst>
      <p:ext uri="{BB962C8B-B14F-4D97-AF65-F5344CB8AC3E}">
        <p14:creationId xmlns:p14="http://schemas.microsoft.com/office/powerpoint/2010/main" val="147821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xmlns="" id="{46B0205A-12BA-4490-A494-C0D1C0B0F3CD}"/>
              </a:ext>
            </a:extLst>
          </p:cNvPr>
          <p:cNvSpPr>
            <a:spLocks noGrp="1"/>
          </p:cNvSpPr>
          <p:nvPr>
            <p:ph idx="1"/>
          </p:nvPr>
        </p:nvSpPr>
        <p:spPr>
          <a:xfrm>
            <a:off x="838200" y="460651"/>
            <a:ext cx="10515600" cy="5834132"/>
          </a:xfrm>
        </p:spPr>
        <p:txBody>
          <a:bodyPr>
            <a:normAutofit lnSpcReduction="10000"/>
          </a:bodyPr>
          <a:lstStyle/>
          <a:p>
            <a:pPr algn="ctr"/>
            <a:r>
              <a:rPr lang="ru-RU" b="1" dirty="0" err="1"/>
              <a:t>Підготовку</a:t>
            </a:r>
            <a:r>
              <a:rPr lang="ru-RU" b="1" dirty="0"/>
              <a:t> </a:t>
            </a:r>
            <a:r>
              <a:rPr lang="ru-RU" b="1" dirty="0" err="1"/>
              <a:t>вихователя</a:t>
            </a:r>
            <a:r>
              <a:rPr lang="ru-RU" b="1" dirty="0"/>
              <a:t> до </a:t>
            </a:r>
            <a:r>
              <a:rPr lang="ru-RU" b="1" dirty="0" err="1"/>
              <a:t>педагогічної</a:t>
            </a:r>
            <a:r>
              <a:rPr lang="ru-RU" b="1" dirty="0"/>
              <a:t> </a:t>
            </a:r>
            <a:r>
              <a:rPr lang="ru-RU" b="1" dirty="0" err="1"/>
              <a:t>творчості</a:t>
            </a:r>
            <a:r>
              <a:rPr lang="ru-RU" b="1" dirty="0"/>
              <a:t> </a:t>
            </a:r>
            <a:r>
              <a:rPr lang="ru-RU" b="1" dirty="0" err="1"/>
              <a:t>розглядають</a:t>
            </a:r>
            <a:r>
              <a:rPr lang="ru-RU" b="1" dirty="0"/>
              <a:t> як </a:t>
            </a:r>
            <a:r>
              <a:rPr lang="ru-RU" b="1" dirty="0" err="1"/>
              <a:t>об'єктивний</a:t>
            </a:r>
            <a:r>
              <a:rPr lang="ru-RU" b="1" dirty="0"/>
              <a:t> </a:t>
            </a:r>
            <a:r>
              <a:rPr lang="ru-RU" b="1" dirty="0" err="1"/>
              <a:t>творчий</a:t>
            </a:r>
            <a:r>
              <a:rPr lang="ru-RU" b="1" dirty="0"/>
              <a:t> </a:t>
            </a:r>
            <a:r>
              <a:rPr lang="ru-RU" b="1" dirty="0" err="1"/>
              <a:t>процес</a:t>
            </a:r>
            <a:r>
              <a:rPr lang="ru-RU" b="1" dirty="0"/>
              <a:t>, </a:t>
            </a:r>
            <a:r>
              <a:rPr lang="ru-RU" b="1" dirty="0" err="1"/>
              <a:t>що</a:t>
            </a:r>
            <a:r>
              <a:rPr lang="ru-RU" b="1" dirty="0"/>
              <a:t> </a:t>
            </a:r>
            <a:r>
              <a:rPr lang="ru-RU" b="1" dirty="0" err="1"/>
              <a:t>ґрунтується</a:t>
            </a:r>
            <a:r>
              <a:rPr lang="ru-RU" b="1" dirty="0"/>
              <a:t> на таких </a:t>
            </a:r>
            <a:r>
              <a:rPr lang="ru-RU" b="1" dirty="0" err="1"/>
              <a:t>закономірностях</a:t>
            </a:r>
            <a:r>
              <a:rPr lang="ru-RU" b="1" dirty="0"/>
              <a:t>: </a:t>
            </a:r>
          </a:p>
          <a:p>
            <a:r>
              <a:rPr lang="ru-RU" dirty="0"/>
              <a:t>•	</a:t>
            </a:r>
            <a:r>
              <a:rPr lang="ru-RU" dirty="0" err="1"/>
              <a:t>зумовленість</a:t>
            </a:r>
            <a:r>
              <a:rPr lang="ru-RU" dirty="0"/>
              <a:t> потребами </a:t>
            </a:r>
            <a:r>
              <a:rPr lang="ru-RU" dirty="0" err="1"/>
              <a:t>соціально-економічного</a:t>
            </a:r>
            <a:r>
              <a:rPr lang="ru-RU" dirty="0"/>
              <a:t> і культурного </a:t>
            </a:r>
            <a:r>
              <a:rPr lang="ru-RU" dirty="0" err="1"/>
              <a:t>розвитку</a:t>
            </a:r>
            <a:r>
              <a:rPr lang="ru-RU" dirty="0"/>
              <a:t> </a:t>
            </a:r>
            <a:r>
              <a:rPr lang="ru-RU" dirty="0" err="1"/>
              <a:t>суспільства</a:t>
            </a:r>
            <a:r>
              <a:rPr lang="ru-RU" dirty="0"/>
              <a:t>, </a:t>
            </a:r>
            <a:r>
              <a:rPr lang="ru-RU" dirty="0" err="1"/>
              <a:t>стратегічними</a:t>
            </a:r>
            <a:r>
              <a:rPr lang="ru-RU" dirty="0"/>
              <a:t> </a:t>
            </a:r>
            <a:r>
              <a:rPr lang="ru-RU" dirty="0" err="1"/>
              <a:t>завданнями</a:t>
            </a:r>
            <a:r>
              <a:rPr lang="ru-RU" dirty="0"/>
              <a:t> </a:t>
            </a:r>
            <a:r>
              <a:rPr lang="ru-RU" dirty="0" err="1"/>
              <a:t>реформування</a:t>
            </a:r>
            <a:r>
              <a:rPr lang="ru-RU" dirty="0"/>
              <a:t> </a:t>
            </a:r>
            <a:r>
              <a:rPr lang="ru-RU" dirty="0" err="1"/>
              <a:t>освіти</a:t>
            </a:r>
            <a:r>
              <a:rPr lang="ru-RU" dirty="0"/>
              <a:t> в </a:t>
            </a:r>
            <a:r>
              <a:rPr lang="ru-RU" dirty="0" err="1"/>
              <a:t>Україні</a:t>
            </a:r>
            <a:r>
              <a:rPr lang="ru-RU" dirty="0"/>
              <a:t>; </a:t>
            </a:r>
            <a:r>
              <a:rPr lang="ru-RU" dirty="0" err="1"/>
              <a:t>органічне</a:t>
            </a:r>
            <a:r>
              <a:rPr lang="ru-RU" dirty="0"/>
              <a:t> </a:t>
            </a:r>
            <a:r>
              <a:rPr lang="ru-RU" dirty="0" err="1"/>
              <a:t>входження</a:t>
            </a:r>
            <a:r>
              <a:rPr lang="ru-RU" dirty="0"/>
              <a:t> у систему </a:t>
            </a:r>
            <a:r>
              <a:rPr lang="ru-RU" dirty="0" err="1"/>
              <a:t>загально-педагогічної</a:t>
            </a:r>
            <a:r>
              <a:rPr lang="ru-RU" dirty="0"/>
              <a:t> </a:t>
            </a:r>
            <a:r>
              <a:rPr lang="ru-RU" dirty="0" err="1"/>
              <a:t>підготовки</a:t>
            </a:r>
            <a:r>
              <a:rPr lang="ru-RU" dirty="0"/>
              <a:t> </a:t>
            </a:r>
            <a:r>
              <a:rPr lang="ru-RU" dirty="0" err="1"/>
              <a:t>вихователя</a:t>
            </a:r>
            <a:r>
              <a:rPr lang="ru-RU" dirty="0"/>
              <a:t>; </a:t>
            </a:r>
          </a:p>
          <a:p>
            <a:r>
              <a:rPr lang="ru-RU" dirty="0"/>
              <a:t>•	</a:t>
            </a:r>
            <a:r>
              <a:rPr lang="ru-RU" dirty="0" err="1"/>
              <a:t>відповідність</a:t>
            </a:r>
            <a:r>
              <a:rPr lang="ru-RU" dirty="0"/>
              <a:t> </a:t>
            </a:r>
            <a:r>
              <a:rPr lang="ru-RU" dirty="0" err="1"/>
              <a:t>змісту</a:t>
            </a:r>
            <a:r>
              <a:rPr lang="ru-RU" dirty="0"/>
              <a:t> і форм </a:t>
            </a:r>
            <a:r>
              <a:rPr lang="ru-RU" dirty="0" err="1"/>
              <a:t>підготовки</a:t>
            </a:r>
            <a:r>
              <a:rPr lang="ru-RU" dirty="0"/>
              <a:t> </a:t>
            </a:r>
            <a:r>
              <a:rPr lang="ru-RU" dirty="0" err="1"/>
              <a:t>сучасному</a:t>
            </a:r>
            <a:r>
              <a:rPr lang="ru-RU" dirty="0"/>
              <a:t> </a:t>
            </a:r>
            <a:r>
              <a:rPr lang="ru-RU" dirty="0" err="1"/>
              <a:t>рівню</a:t>
            </a:r>
            <a:r>
              <a:rPr lang="ru-RU" dirty="0"/>
              <a:t> </a:t>
            </a:r>
            <a:r>
              <a:rPr lang="ru-RU" dirty="0" err="1"/>
              <a:t>розвитку</a:t>
            </a:r>
            <a:r>
              <a:rPr lang="ru-RU" dirty="0"/>
              <a:t> психолого-</a:t>
            </a:r>
            <a:r>
              <a:rPr lang="ru-RU" dirty="0" err="1"/>
              <a:t>педагогічної</a:t>
            </a:r>
            <a:r>
              <a:rPr lang="ru-RU" dirty="0"/>
              <a:t> науки і </a:t>
            </a:r>
            <a:r>
              <a:rPr lang="ru-RU" dirty="0" err="1"/>
              <a:t>педагогічної</a:t>
            </a:r>
            <a:r>
              <a:rPr lang="ru-RU" dirty="0"/>
              <a:t> практики; </a:t>
            </a:r>
          </a:p>
          <a:p>
            <a:r>
              <a:rPr lang="ru-RU" dirty="0"/>
              <a:t>•	</a:t>
            </a:r>
            <a:r>
              <a:rPr lang="ru-RU" dirty="0" err="1"/>
              <a:t>зумовленість</a:t>
            </a:r>
            <a:r>
              <a:rPr lang="ru-RU" dirty="0"/>
              <a:t> </a:t>
            </a:r>
            <a:r>
              <a:rPr lang="ru-RU" dirty="0" err="1"/>
              <a:t>специфікою</a:t>
            </a:r>
            <a:r>
              <a:rPr lang="ru-RU" dirty="0"/>
              <a:t> та </a:t>
            </a:r>
            <a:r>
              <a:rPr lang="ru-RU" dirty="0" err="1"/>
              <a:t>закономірностями</a:t>
            </a:r>
            <a:r>
              <a:rPr lang="ru-RU" dirty="0"/>
              <a:t> </a:t>
            </a:r>
            <a:r>
              <a:rPr lang="ru-RU" dirty="0" err="1"/>
              <a:t>творчого</a:t>
            </a:r>
            <a:r>
              <a:rPr lang="ru-RU" dirty="0"/>
              <a:t> </a:t>
            </a:r>
            <a:r>
              <a:rPr lang="ru-RU" dirty="0" err="1"/>
              <a:t>процесу</a:t>
            </a:r>
            <a:r>
              <a:rPr lang="ru-RU" dirty="0"/>
              <a:t> і </a:t>
            </a:r>
            <a:r>
              <a:rPr lang="ru-RU" dirty="0" err="1"/>
              <a:t>процесу</a:t>
            </a:r>
            <a:r>
              <a:rPr lang="ru-RU" dirty="0"/>
              <a:t> </a:t>
            </a:r>
            <a:r>
              <a:rPr lang="ru-RU" dirty="0" err="1"/>
              <a:t>формування</a:t>
            </a:r>
            <a:r>
              <a:rPr lang="ru-RU" dirty="0"/>
              <a:t> </a:t>
            </a:r>
            <a:r>
              <a:rPr lang="ru-RU" dirty="0" err="1"/>
              <a:t>творчої</a:t>
            </a:r>
            <a:r>
              <a:rPr lang="ru-RU" dirty="0"/>
              <a:t> </a:t>
            </a:r>
            <a:r>
              <a:rPr lang="ru-RU" dirty="0" err="1"/>
              <a:t>особистості</a:t>
            </a:r>
            <a:r>
              <a:rPr lang="ru-RU" dirty="0"/>
              <a:t>; </a:t>
            </a:r>
          </a:p>
          <a:p>
            <a:r>
              <a:rPr lang="ru-RU" dirty="0"/>
              <a:t>•	</a:t>
            </a:r>
            <a:r>
              <a:rPr lang="ru-RU" dirty="0" err="1"/>
              <a:t>залежність</a:t>
            </a:r>
            <a:r>
              <a:rPr lang="ru-RU" dirty="0"/>
              <a:t> </a:t>
            </a:r>
            <a:r>
              <a:rPr lang="ru-RU" dirty="0" err="1"/>
              <a:t>від</a:t>
            </a:r>
            <a:r>
              <a:rPr lang="ru-RU" dirty="0"/>
              <a:t> </a:t>
            </a:r>
            <a:r>
              <a:rPr lang="ru-RU" dirty="0" err="1"/>
              <a:t>особистісних</a:t>
            </a:r>
            <a:r>
              <a:rPr lang="ru-RU" dirty="0"/>
              <a:t> </a:t>
            </a:r>
            <a:r>
              <a:rPr lang="ru-RU" dirty="0" err="1"/>
              <a:t>якостей</a:t>
            </a:r>
            <a:r>
              <a:rPr lang="ru-RU" dirty="0"/>
              <a:t> учителя та </a:t>
            </a:r>
            <a:r>
              <a:rPr lang="ru-RU" dirty="0" err="1"/>
              <a:t>рівня</a:t>
            </a:r>
            <a:r>
              <a:rPr lang="ru-RU" dirty="0"/>
              <a:t> </a:t>
            </a:r>
            <a:r>
              <a:rPr lang="ru-RU" dirty="0" err="1"/>
              <a:t>його</a:t>
            </a:r>
            <a:r>
              <a:rPr lang="ru-RU" dirty="0"/>
              <a:t> </a:t>
            </a:r>
            <a:r>
              <a:rPr lang="ru-RU" dirty="0" err="1"/>
              <a:t>творчої</a:t>
            </a:r>
            <a:r>
              <a:rPr lang="ru-RU" dirty="0"/>
              <a:t> </a:t>
            </a:r>
            <a:r>
              <a:rPr lang="ru-RU" dirty="0" err="1"/>
              <a:t>педагогічної</a:t>
            </a:r>
            <a:r>
              <a:rPr lang="ru-RU" dirty="0"/>
              <a:t> </a:t>
            </a:r>
            <a:r>
              <a:rPr lang="ru-RU" dirty="0" err="1"/>
              <a:t>діяльності</a:t>
            </a:r>
            <a:r>
              <a:rPr lang="ru-RU" dirty="0"/>
              <a:t>.</a:t>
            </a:r>
          </a:p>
          <a:p>
            <a:pPr marL="0" indent="0">
              <a:buNone/>
            </a:pPr>
            <a:endParaRPr lang="ru-RU" dirty="0"/>
          </a:p>
        </p:txBody>
      </p:sp>
    </p:spTree>
    <p:extLst>
      <p:ext uri="{BB962C8B-B14F-4D97-AF65-F5344CB8AC3E}">
        <p14:creationId xmlns:p14="http://schemas.microsoft.com/office/powerpoint/2010/main" val="2691685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xmlns="" id="{A2679492-7988-4050-9056-5424444524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B091B163-7D61-4891-ABCF-5C13D9C418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Рисунок 6">
            <a:extLst>
              <a:ext uri="{FF2B5EF4-FFF2-40B4-BE49-F238E27FC236}">
                <a16:creationId xmlns:a16="http://schemas.microsoft.com/office/drawing/2014/main" xmlns="" id="{D59AB63A-3F40-4277-B710-76E4CEF343F7}"/>
              </a:ext>
            </a:extLst>
          </p:cNvPr>
          <p:cNvPicPr>
            <a:picLocks noChangeAspect="1"/>
          </p:cNvPicPr>
          <p:nvPr/>
        </p:nvPicPr>
        <p:blipFill>
          <a:blip r:embed="rId2"/>
          <a:stretch>
            <a:fillRect/>
          </a:stretch>
        </p:blipFill>
        <p:spPr>
          <a:xfrm>
            <a:off x="837744" y="2767526"/>
            <a:ext cx="10516511" cy="1322947"/>
          </a:xfrm>
          <a:prstGeom prst="rect">
            <a:avLst/>
          </a:prstGeom>
        </p:spPr>
      </p:pic>
      <p:pic>
        <p:nvPicPr>
          <p:cNvPr id="9" name="Рисунок 8">
            <a:extLst>
              <a:ext uri="{FF2B5EF4-FFF2-40B4-BE49-F238E27FC236}">
                <a16:creationId xmlns:a16="http://schemas.microsoft.com/office/drawing/2014/main" xmlns="" id="{8B7C759C-630C-4842-BF35-701828566F76}"/>
              </a:ext>
            </a:extLst>
          </p:cNvPr>
          <p:cNvPicPr>
            <a:picLocks noChangeAspect="1"/>
          </p:cNvPicPr>
          <p:nvPr/>
        </p:nvPicPr>
        <p:blipFill>
          <a:blip r:embed="rId3"/>
          <a:stretch>
            <a:fillRect/>
          </a:stretch>
        </p:blipFill>
        <p:spPr>
          <a:xfrm>
            <a:off x="451555" y="1053026"/>
            <a:ext cx="4876800" cy="3429000"/>
          </a:xfrm>
          <a:prstGeom prst="rect">
            <a:avLst/>
          </a:prstGeom>
        </p:spPr>
      </p:pic>
      <p:sp>
        <p:nvSpPr>
          <p:cNvPr id="15" name="Graphic 11">
            <a:extLst>
              <a:ext uri="{FF2B5EF4-FFF2-40B4-BE49-F238E27FC236}">
                <a16:creationId xmlns:a16="http://schemas.microsoft.com/office/drawing/2014/main" xmlns="" id="{6CB927A4-E432-4310-9CD5-E89FF50631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17" name="Graphic 10">
            <a:extLst>
              <a:ext uri="{FF2B5EF4-FFF2-40B4-BE49-F238E27FC236}">
                <a16:creationId xmlns:a16="http://schemas.microsoft.com/office/drawing/2014/main" xmlns="" id="{E3020543-B24B-4EC4-8FFC-8DD88EEA91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19" name="Graphic 12">
            <a:extLst>
              <a:ext uri="{FF2B5EF4-FFF2-40B4-BE49-F238E27FC236}">
                <a16:creationId xmlns:a16="http://schemas.microsoft.com/office/drawing/2014/main" xmlns="" id="{1453BF6C-B012-48B7-B4E8-6D7AC7C27D0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3" name="Місце для вмісту 2">
            <a:extLst>
              <a:ext uri="{FF2B5EF4-FFF2-40B4-BE49-F238E27FC236}">
                <a16:creationId xmlns:a16="http://schemas.microsoft.com/office/drawing/2014/main" xmlns="" id="{36D205BD-4134-439F-BC4F-383E85E2FEE2}"/>
              </a:ext>
            </a:extLst>
          </p:cNvPr>
          <p:cNvSpPr>
            <a:spLocks noGrp="1"/>
          </p:cNvSpPr>
          <p:nvPr>
            <p:ph idx="1"/>
          </p:nvPr>
        </p:nvSpPr>
        <p:spPr>
          <a:xfrm>
            <a:off x="6096000" y="381935"/>
            <a:ext cx="4986955" cy="5974415"/>
          </a:xfrm>
        </p:spPr>
        <p:txBody>
          <a:bodyPr anchor="ctr">
            <a:normAutofit/>
          </a:bodyPr>
          <a:lstStyle/>
          <a:p>
            <a:pPr marL="0" indent="0">
              <a:buNone/>
            </a:pPr>
            <a:r>
              <a:rPr lang="ru-RU" sz="1800"/>
              <a:t>Підготовці вихователя до педагогічної творчості як складовій його загально-педагогічної підготовки інваріантно притаманні такі специфічні функції:</a:t>
            </a:r>
            <a:endParaRPr lang="en-US" sz="1800"/>
          </a:p>
          <a:p>
            <a:pPr>
              <a:buFont typeface="Wingdings" panose="05000000000000000000" pitchFamily="2" charset="2"/>
              <a:buChar char="Ø"/>
            </a:pPr>
            <a:r>
              <a:rPr lang="ru-RU" sz="1800"/>
              <a:t> когнітивна</a:t>
            </a:r>
            <a:endParaRPr lang="en-US" sz="1800"/>
          </a:p>
          <a:p>
            <a:pPr>
              <a:buFont typeface="Wingdings" panose="05000000000000000000" pitchFamily="2" charset="2"/>
              <a:buChar char="Ø"/>
            </a:pPr>
            <a:r>
              <a:rPr lang="ru-RU" sz="1800"/>
              <a:t> діагностична</a:t>
            </a:r>
            <a:endParaRPr lang="en-US" sz="1800"/>
          </a:p>
          <a:p>
            <a:pPr>
              <a:buFont typeface="Wingdings" panose="05000000000000000000" pitchFamily="2" charset="2"/>
              <a:buChar char="Ø"/>
            </a:pPr>
            <a:r>
              <a:rPr lang="ru-RU" sz="1800"/>
              <a:t> процесуальна</a:t>
            </a:r>
          </a:p>
        </p:txBody>
      </p:sp>
      <p:cxnSp>
        <p:nvCxnSpPr>
          <p:cNvPr id="21" name="Straight Connector 20">
            <a:extLst>
              <a:ext uri="{FF2B5EF4-FFF2-40B4-BE49-F238E27FC236}">
                <a16:creationId xmlns:a16="http://schemas.microsoft.com/office/drawing/2014/main" xmlns="" id="{C49DA8F6-BCC1-4447-B54C-57856834B94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953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xmlns="" id="{898F5A39-5C3B-42B9-AE35-D4E4BCBB89E8}"/>
              </a:ext>
            </a:extLst>
          </p:cNvPr>
          <p:cNvSpPr>
            <a:spLocks noGrp="1"/>
          </p:cNvSpPr>
          <p:nvPr>
            <p:ph idx="1"/>
          </p:nvPr>
        </p:nvSpPr>
        <p:spPr>
          <a:xfrm>
            <a:off x="997226" y="1298713"/>
            <a:ext cx="10515600" cy="6057693"/>
          </a:xfrm>
        </p:spPr>
        <p:txBody>
          <a:bodyPr/>
          <a:lstStyle/>
          <a:p>
            <a:pPr marL="0" indent="0">
              <a:buNone/>
            </a:pPr>
            <a:r>
              <a:rPr lang="ru-RU" dirty="0"/>
              <a:t>У </a:t>
            </a:r>
            <a:r>
              <a:rPr lang="ru-RU" dirty="0" err="1"/>
              <a:t>змісті</a:t>
            </a:r>
            <a:r>
              <a:rPr lang="ru-RU" dirty="0"/>
              <a:t> </a:t>
            </a:r>
            <a:r>
              <a:rPr lang="ru-RU" dirty="0" err="1"/>
              <a:t>підготовки</a:t>
            </a:r>
            <a:r>
              <a:rPr lang="ru-RU" dirty="0"/>
              <a:t> </a:t>
            </a:r>
            <a:r>
              <a:rPr lang="ru-RU" dirty="0" err="1"/>
              <a:t>вихователя</a:t>
            </a:r>
            <a:r>
              <a:rPr lang="ru-RU" dirty="0"/>
              <a:t> до </a:t>
            </a:r>
            <a:r>
              <a:rPr lang="ru-RU" dirty="0" err="1"/>
              <a:t>педагогічної</a:t>
            </a:r>
            <a:r>
              <a:rPr lang="ru-RU" dirty="0"/>
              <a:t> </a:t>
            </a:r>
            <a:r>
              <a:rPr lang="ru-RU" dirty="0" err="1"/>
              <a:t>творчості</a:t>
            </a:r>
            <a:r>
              <a:rPr lang="ru-RU" dirty="0"/>
              <a:t> </a:t>
            </a:r>
            <a:r>
              <a:rPr lang="ru-RU" dirty="0" err="1"/>
              <a:t>можна</a:t>
            </a:r>
            <a:r>
              <a:rPr lang="ru-RU" dirty="0"/>
              <a:t> </a:t>
            </a:r>
            <a:r>
              <a:rPr lang="ru-RU" dirty="0" err="1"/>
              <a:t>виділити</a:t>
            </a:r>
            <a:r>
              <a:rPr lang="ru-RU" dirty="0"/>
              <a:t> </a:t>
            </a:r>
            <a:r>
              <a:rPr lang="ru-RU" dirty="0" err="1"/>
              <a:t>такі</a:t>
            </a:r>
            <a:r>
              <a:rPr lang="ru-RU" dirty="0"/>
              <a:t> </a:t>
            </a:r>
            <a:r>
              <a:rPr lang="ru-RU" dirty="0" err="1"/>
              <a:t>компоненти</a:t>
            </a:r>
            <a:r>
              <a:rPr lang="ru-RU" dirty="0"/>
              <a:t>: </a:t>
            </a:r>
            <a:endParaRPr lang="en-US" dirty="0"/>
          </a:p>
          <a:p>
            <a:pPr>
              <a:buFont typeface="Wingdings" panose="05000000000000000000" pitchFamily="2" charset="2"/>
              <a:buChar char="ü"/>
            </a:pPr>
            <a:r>
              <a:rPr lang="ru-RU" dirty="0"/>
              <a:t>за видом </a:t>
            </a:r>
            <a:r>
              <a:rPr lang="ru-RU" dirty="0" err="1"/>
              <a:t>організації</a:t>
            </a:r>
            <a:r>
              <a:rPr lang="ru-RU" dirty="0"/>
              <a:t> </a:t>
            </a:r>
            <a:r>
              <a:rPr lang="ru-RU" dirty="0" err="1"/>
              <a:t>змісту</a:t>
            </a:r>
            <a:r>
              <a:rPr lang="ru-RU" dirty="0"/>
              <a:t> – </a:t>
            </a:r>
            <a:r>
              <a:rPr lang="ru-RU" dirty="0" err="1"/>
              <a:t>аудиторний</a:t>
            </a:r>
            <a:r>
              <a:rPr lang="ru-RU" dirty="0"/>
              <a:t> і </a:t>
            </a:r>
            <a:r>
              <a:rPr lang="ru-RU" dirty="0" err="1"/>
              <a:t>позааудиторний</a:t>
            </a:r>
            <a:r>
              <a:rPr lang="ru-RU" dirty="0"/>
              <a:t>; </a:t>
            </a:r>
            <a:endParaRPr lang="en-US" dirty="0"/>
          </a:p>
          <a:p>
            <a:pPr>
              <a:buFont typeface="Wingdings" panose="05000000000000000000" pitchFamily="2" charset="2"/>
              <a:buChar char="ü"/>
            </a:pPr>
            <a:r>
              <a:rPr lang="ru-RU" dirty="0"/>
              <a:t>за </a:t>
            </a:r>
            <a:r>
              <a:rPr lang="ru-RU" dirty="0" err="1"/>
              <a:t>компонентним</a:t>
            </a:r>
            <a:r>
              <a:rPr lang="ru-RU" dirty="0"/>
              <a:t> складом </a:t>
            </a:r>
            <a:r>
              <a:rPr lang="ru-RU" dirty="0" err="1"/>
              <a:t>змісту</a:t>
            </a:r>
            <a:r>
              <a:rPr lang="ru-RU" dirty="0"/>
              <a:t> – </a:t>
            </a:r>
            <a:r>
              <a:rPr lang="ru-RU" dirty="0" err="1"/>
              <a:t>теоретичний</a:t>
            </a:r>
            <a:r>
              <a:rPr lang="ru-RU" dirty="0"/>
              <a:t>, </a:t>
            </a:r>
            <a:r>
              <a:rPr lang="ru-RU" dirty="0" err="1"/>
              <a:t>практичний</a:t>
            </a:r>
            <a:r>
              <a:rPr lang="ru-RU" dirty="0"/>
              <a:t>, </a:t>
            </a:r>
            <a:r>
              <a:rPr lang="ru-RU" dirty="0" err="1"/>
              <a:t>емпіричний</a:t>
            </a:r>
            <a:r>
              <a:rPr lang="ru-RU" dirty="0"/>
              <a:t>;</a:t>
            </a:r>
            <a:endParaRPr lang="en-US" dirty="0"/>
          </a:p>
          <a:p>
            <a:pPr>
              <a:buFont typeface="Wingdings" panose="05000000000000000000" pitchFamily="2" charset="2"/>
              <a:buChar char="ü"/>
            </a:pPr>
            <a:r>
              <a:rPr lang="ru-RU" dirty="0"/>
              <a:t> за способом </a:t>
            </a:r>
            <a:r>
              <a:rPr lang="ru-RU" dirty="0" err="1"/>
              <a:t>навчально-пізнавальної</a:t>
            </a:r>
            <a:r>
              <a:rPr lang="ru-RU" dirty="0"/>
              <a:t> </a:t>
            </a:r>
            <a:r>
              <a:rPr lang="ru-RU" dirty="0" err="1"/>
              <a:t>діяльності</a:t>
            </a:r>
            <a:r>
              <a:rPr lang="ru-RU" dirty="0"/>
              <a:t> – </a:t>
            </a:r>
            <a:r>
              <a:rPr lang="ru-RU" dirty="0" err="1"/>
              <a:t>репродуктивний</a:t>
            </a:r>
            <a:r>
              <a:rPr lang="ru-RU" dirty="0"/>
              <a:t> і </a:t>
            </a:r>
            <a:r>
              <a:rPr lang="ru-RU" dirty="0" err="1"/>
              <a:t>пошуково-дослідницький</a:t>
            </a:r>
            <a:r>
              <a:rPr lang="ru-RU" dirty="0"/>
              <a:t>. </a:t>
            </a:r>
          </a:p>
        </p:txBody>
      </p:sp>
    </p:spTree>
    <p:extLst>
      <p:ext uri="{BB962C8B-B14F-4D97-AF65-F5344CB8AC3E}">
        <p14:creationId xmlns:p14="http://schemas.microsoft.com/office/powerpoint/2010/main" val="4250151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xmlns="" id="{70A935B7-387B-478B-9206-3AFB8F7625D2}"/>
              </a:ext>
            </a:extLst>
          </p:cNvPr>
          <p:cNvSpPr>
            <a:spLocks noGrp="1"/>
          </p:cNvSpPr>
          <p:nvPr>
            <p:ph idx="1"/>
          </p:nvPr>
        </p:nvSpPr>
        <p:spPr>
          <a:xfrm>
            <a:off x="838200" y="636104"/>
            <a:ext cx="10515600" cy="5540859"/>
          </a:xfrm>
        </p:spPr>
        <p:txBody>
          <a:bodyPr>
            <a:normAutofit fontScale="92500" lnSpcReduction="10000"/>
          </a:bodyPr>
          <a:lstStyle/>
          <a:p>
            <a:r>
              <a:rPr lang="ru-RU" dirty="0"/>
              <a:t>Таким чином, </a:t>
            </a:r>
            <a:r>
              <a:rPr lang="ru-RU" dirty="0" err="1"/>
              <a:t>результативність</a:t>
            </a:r>
            <a:r>
              <a:rPr lang="ru-RU" dirty="0"/>
              <a:t> </a:t>
            </a:r>
            <a:r>
              <a:rPr lang="ru-RU" dirty="0" err="1"/>
              <a:t>формування</a:t>
            </a:r>
            <a:r>
              <a:rPr lang="ru-RU" dirty="0"/>
              <a:t> </a:t>
            </a:r>
            <a:r>
              <a:rPr lang="ru-RU" dirty="0" err="1"/>
              <a:t>готовності</a:t>
            </a:r>
            <a:r>
              <a:rPr lang="ru-RU" dirty="0"/>
              <a:t> </a:t>
            </a:r>
            <a:r>
              <a:rPr lang="ru-RU" dirty="0" err="1"/>
              <a:t>майбутнього</a:t>
            </a:r>
            <a:r>
              <a:rPr lang="ru-RU" dirty="0"/>
              <a:t> </a:t>
            </a:r>
            <a:r>
              <a:rPr lang="ru-RU" dirty="0" err="1"/>
              <a:t>вихователя</a:t>
            </a:r>
            <a:r>
              <a:rPr lang="ru-RU" dirty="0"/>
              <a:t> до </a:t>
            </a:r>
            <a:r>
              <a:rPr lang="ru-RU" dirty="0" err="1"/>
              <a:t>розвитку</a:t>
            </a:r>
            <a:r>
              <a:rPr lang="ru-RU" dirty="0"/>
              <a:t> </a:t>
            </a:r>
            <a:r>
              <a:rPr lang="ru-RU" dirty="0" err="1"/>
              <a:t>творчого</a:t>
            </a:r>
            <a:r>
              <a:rPr lang="ru-RU" dirty="0"/>
              <a:t> </a:t>
            </a:r>
            <a:r>
              <a:rPr lang="ru-RU" dirty="0" err="1"/>
              <a:t>потенціалу</a:t>
            </a:r>
            <a:r>
              <a:rPr lang="ru-RU" dirty="0"/>
              <a:t> старшого </a:t>
            </a:r>
            <a:r>
              <a:rPr lang="ru-RU" dirty="0" err="1"/>
              <a:t>дошкільника</a:t>
            </a:r>
            <a:r>
              <a:rPr lang="ru-RU" dirty="0"/>
              <a:t> </a:t>
            </a:r>
            <a:r>
              <a:rPr lang="ru-RU" dirty="0" err="1"/>
              <a:t>засобами</a:t>
            </a:r>
            <a:r>
              <a:rPr lang="ru-RU" dirty="0"/>
              <a:t> </a:t>
            </a:r>
            <a:r>
              <a:rPr lang="ru-RU" dirty="0" err="1"/>
              <a:t>казки</a:t>
            </a:r>
            <a:r>
              <a:rPr lang="ru-RU" dirty="0"/>
              <a:t> </a:t>
            </a:r>
            <a:r>
              <a:rPr lang="ru-RU" dirty="0" err="1"/>
              <a:t>визначено</a:t>
            </a:r>
            <a:r>
              <a:rPr lang="ru-RU" dirty="0"/>
              <a:t> такими </a:t>
            </a:r>
            <a:r>
              <a:rPr lang="ru-RU" dirty="0" err="1"/>
              <a:t>педагогічними</a:t>
            </a:r>
            <a:r>
              <a:rPr lang="ru-RU" dirty="0"/>
              <a:t> </a:t>
            </a:r>
            <a:r>
              <a:rPr lang="ru-RU" dirty="0" err="1"/>
              <a:t>умовами</a:t>
            </a:r>
            <a:r>
              <a:rPr lang="ru-RU" dirty="0"/>
              <a:t>: </a:t>
            </a:r>
          </a:p>
          <a:p>
            <a:r>
              <a:rPr lang="ru-RU" dirty="0"/>
              <a:t>1) </a:t>
            </a:r>
            <a:r>
              <a:rPr lang="ru-RU" dirty="0" err="1"/>
              <a:t>актуалізація</a:t>
            </a:r>
            <a:r>
              <a:rPr lang="ru-RU" dirty="0"/>
              <a:t> </a:t>
            </a:r>
            <a:r>
              <a:rPr lang="ru-RU" dirty="0" err="1"/>
              <a:t>позитивної</a:t>
            </a:r>
            <a:r>
              <a:rPr lang="ru-RU" dirty="0"/>
              <a:t> </a:t>
            </a:r>
            <a:r>
              <a:rPr lang="ru-RU" dirty="0" err="1"/>
              <a:t>настанови</a:t>
            </a:r>
            <a:r>
              <a:rPr lang="ru-RU" dirty="0"/>
              <a:t>, </a:t>
            </a:r>
            <a:r>
              <a:rPr lang="ru-RU" dirty="0" err="1"/>
              <a:t>мотиваційної</a:t>
            </a:r>
            <a:r>
              <a:rPr lang="ru-RU" dirty="0"/>
              <a:t> </a:t>
            </a:r>
            <a:r>
              <a:rPr lang="ru-RU" dirty="0" err="1"/>
              <a:t>цілеспрямованості</a:t>
            </a:r>
            <a:r>
              <a:rPr lang="ru-RU" dirty="0"/>
              <a:t> </a:t>
            </a:r>
            <a:r>
              <a:rPr lang="ru-RU" dirty="0" err="1"/>
              <a:t>студентів</a:t>
            </a:r>
            <a:r>
              <a:rPr lang="ru-RU" dirty="0"/>
              <a:t> </a:t>
            </a:r>
            <a:r>
              <a:rPr lang="ru-RU" dirty="0" err="1"/>
              <a:t>щодо</a:t>
            </a:r>
            <a:r>
              <a:rPr lang="ru-RU" dirty="0"/>
              <a:t> </a:t>
            </a:r>
            <a:r>
              <a:rPr lang="ru-RU" dirty="0" err="1"/>
              <a:t>креативної</a:t>
            </a:r>
            <a:r>
              <a:rPr lang="ru-RU" dirty="0"/>
              <a:t> </a:t>
            </a:r>
            <a:r>
              <a:rPr lang="ru-RU" dirty="0" err="1"/>
              <a:t>діяльності</a:t>
            </a:r>
            <a:r>
              <a:rPr lang="ru-RU" dirty="0"/>
              <a:t>, </a:t>
            </a:r>
            <a:r>
              <a:rPr lang="ru-RU" dirty="0" err="1"/>
              <a:t>казкотворчості</a:t>
            </a:r>
            <a:r>
              <a:rPr lang="ru-RU" dirty="0"/>
              <a:t>; </a:t>
            </a:r>
          </a:p>
          <a:p>
            <a:r>
              <a:rPr lang="ru-RU" dirty="0"/>
              <a:t>2) </a:t>
            </a:r>
            <a:r>
              <a:rPr lang="ru-RU" dirty="0" err="1"/>
              <a:t>збагачення</a:t>
            </a:r>
            <a:r>
              <a:rPr lang="ru-RU" dirty="0"/>
              <a:t> </a:t>
            </a:r>
            <a:r>
              <a:rPr lang="ru-RU" dirty="0" err="1"/>
              <a:t>змістового</a:t>
            </a:r>
            <a:r>
              <a:rPr lang="ru-RU" dirty="0"/>
              <a:t>, </a:t>
            </a:r>
            <a:r>
              <a:rPr lang="ru-RU" dirty="0" err="1"/>
              <a:t>організаційно</a:t>
            </a:r>
            <a:r>
              <a:rPr lang="ru-RU" dirty="0"/>
              <a:t>-методичного </a:t>
            </a:r>
            <a:r>
              <a:rPr lang="ru-RU" dirty="0" err="1"/>
              <a:t>забезпечення</a:t>
            </a:r>
            <a:r>
              <a:rPr lang="ru-RU" dirty="0"/>
              <a:t> </a:t>
            </a:r>
            <a:r>
              <a:rPr lang="ru-RU" dirty="0" err="1"/>
              <a:t>підготовки</a:t>
            </a:r>
            <a:r>
              <a:rPr lang="ru-RU" dirty="0"/>
              <a:t> </a:t>
            </a:r>
            <a:r>
              <a:rPr lang="ru-RU" dirty="0" err="1"/>
              <a:t>майбутнього</a:t>
            </a:r>
            <a:r>
              <a:rPr lang="ru-RU" dirty="0"/>
              <a:t> </a:t>
            </a:r>
            <a:r>
              <a:rPr lang="ru-RU" dirty="0" err="1"/>
              <a:t>вихователя</a:t>
            </a:r>
            <a:r>
              <a:rPr lang="ru-RU" dirty="0"/>
              <a:t> до </a:t>
            </a:r>
            <a:r>
              <a:rPr lang="ru-RU" dirty="0" err="1"/>
              <a:t>розвитку</a:t>
            </a:r>
            <a:r>
              <a:rPr lang="ru-RU" dirty="0"/>
              <a:t> </a:t>
            </a:r>
            <a:r>
              <a:rPr lang="ru-RU" dirty="0" err="1"/>
              <a:t>творчого</a:t>
            </a:r>
            <a:r>
              <a:rPr lang="ru-RU" dirty="0"/>
              <a:t> </a:t>
            </a:r>
            <a:r>
              <a:rPr lang="ru-RU" dirty="0" err="1"/>
              <a:t>потенціалу</a:t>
            </a:r>
            <a:r>
              <a:rPr lang="ru-RU" dirty="0"/>
              <a:t> </a:t>
            </a:r>
            <a:r>
              <a:rPr lang="ru-RU" dirty="0" err="1"/>
              <a:t>дошкільника</a:t>
            </a:r>
            <a:r>
              <a:rPr lang="ru-RU" dirty="0"/>
              <a:t> </a:t>
            </a:r>
            <a:r>
              <a:rPr lang="ru-RU" dirty="0" err="1"/>
              <a:t>засобами</a:t>
            </a:r>
            <a:r>
              <a:rPr lang="ru-RU" dirty="0"/>
              <a:t> </a:t>
            </a:r>
            <a:r>
              <a:rPr lang="ru-RU" dirty="0" err="1"/>
              <a:t>авторської</a:t>
            </a:r>
            <a:r>
              <a:rPr lang="ru-RU" dirty="0"/>
              <a:t> </a:t>
            </a:r>
            <a:r>
              <a:rPr lang="ru-RU" dirty="0" err="1"/>
              <a:t>казки</a:t>
            </a:r>
            <a:r>
              <a:rPr lang="ru-RU" dirty="0"/>
              <a:t>, </a:t>
            </a:r>
            <a:r>
              <a:rPr lang="ru-RU" dirty="0" err="1"/>
              <a:t>формування</a:t>
            </a:r>
            <a:r>
              <a:rPr lang="ru-RU" dirty="0"/>
              <a:t> </a:t>
            </a:r>
            <a:r>
              <a:rPr lang="ru-RU" dirty="0" err="1"/>
              <a:t>їхньої</a:t>
            </a:r>
            <a:r>
              <a:rPr lang="ru-RU" dirty="0"/>
              <a:t> </a:t>
            </a:r>
            <a:r>
              <a:rPr lang="ru-RU" dirty="0" err="1"/>
              <a:t>професійної</a:t>
            </a:r>
            <a:r>
              <a:rPr lang="ru-RU" dirty="0"/>
              <a:t> </a:t>
            </a:r>
            <a:r>
              <a:rPr lang="ru-RU" dirty="0" err="1"/>
              <a:t>компетентності</a:t>
            </a:r>
            <a:r>
              <a:rPr lang="ru-RU" dirty="0"/>
              <a:t>;</a:t>
            </a:r>
          </a:p>
          <a:p>
            <a:r>
              <a:rPr lang="ru-RU" dirty="0"/>
              <a:t> 3) </a:t>
            </a:r>
            <a:r>
              <a:rPr lang="ru-RU" dirty="0" err="1"/>
              <a:t>активізація</a:t>
            </a:r>
            <a:r>
              <a:rPr lang="ru-RU" dirty="0"/>
              <a:t> </a:t>
            </a:r>
            <a:r>
              <a:rPr lang="ru-RU" dirty="0" err="1"/>
              <a:t>творчої</a:t>
            </a:r>
            <a:r>
              <a:rPr lang="ru-RU" dirty="0"/>
              <a:t> </a:t>
            </a:r>
            <a:r>
              <a:rPr lang="ru-RU" dirty="0" err="1"/>
              <a:t>діяльності</a:t>
            </a:r>
            <a:r>
              <a:rPr lang="ru-RU" dirty="0"/>
              <a:t>, </a:t>
            </a:r>
            <a:r>
              <a:rPr lang="ru-RU" dirty="0" err="1"/>
              <a:t>діалогічного</a:t>
            </a:r>
            <a:r>
              <a:rPr lang="ru-RU" dirty="0"/>
              <a:t> </a:t>
            </a:r>
            <a:r>
              <a:rPr lang="ru-RU" dirty="0" err="1"/>
              <a:t>спілкування</a:t>
            </a:r>
            <a:r>
              <a:rPr lang="ru-RU" dirty="0"/>
              <a:t>, </a:t>
            </a:r>
            <a:r>
              <a:rPr lang="ru-RU" dirty="0" err="1"/>
              <a:t>інтерактивної</a:t>
            </a:r>
            <a:r>
              <a:rPr lang="ru-RU" dirty="0"/>
              <a:t> </a:t>
            </a:r>
            <a:r>
              <a:rPr lang="ru-RU" dirty="0" err="1"/>
              <a:t>взаємодії</a:t>
            </a:r>
            <a:r>
              <a:rPr lang="ru-RU" dirty="0"/>
              <a:t> у </a:t>
            </a:r>
            <a:r>
              <a:rPr lang="ru-RU" dirty="0" err="1"/>
              <a:t>підсистемах</a:t>
            </a:r>
            <a:r>
              <a:rPr lang="ru-RU" dirty="0"/>
              <a:t> «</a:t>
            </a:r>
            <a:r>
              <a:rPr lang="ru-RU" dirty="0" err="1"/>
              <a:t>викладач</a:t>
            </a:r>
            <a:r>
              <a:rPr lang="ru-RU" dirty="0"/>
              <a:t>-студент», «студент-студент», «студент-</a:t>
            </a:r>
            <a:r>
              <a:rPr lang="ru-RU" dirty="0" err="1"/>
              <a:t>дошкільник</a:t>
            </a:r>
            <a:r>
              <a:rPr lang="ru-RU" dirty="0"/>
              <a:t>» у </a:t>
            </a:r>
            <a:r>
              <a:rPr lang="ru-RU" dirty="0" err="1"/>
              <a:t>процесі</a:t>
            </a:r>
            <a:r>
              <a:rPr lang="ru-RU" dirty="0"/>
              <a:t> </a:t>
            </a:r>
            <a:r>
              <a:rPr lang="ru-RU" dirty="0" err="1"/>
              <a:t>казкотворення</a:t>
            </a:r>
            <a:r>
              <a:rPr lang="ru-RU" dirty="0"/>
              <a:t>. </a:t>
            </a:r>
          </a:p>
          <a:p>
            <a:endParaRPr lang="ru-RU" dirty="0"/>
          </a:p>
        </p:txBody>
      </p:sp>
    </p:spTree>
    <p:extLst>
      <p:ext uri="{BB962C8B-B14F-4D97-AF65-F5344CB8AC3E}">
        <p14:creationId xmlns:p14="http://schemas.microsoft.com/office/powerpoint/2010/main" val="226411204"/>
      </p:ext>
    </p:extLst>
  </p:cSld>
  <p:clrMapOvr>
    <a:masterClrMapping/>
  </p:clrMapOvr>
</p:sld>
</file>

<file path=ppt/theme/theme1.xml><?xml version="1.0" encoding="utf-8"?>
<a:theme xmlns:a="http://schemas.openxmlformats.org/drawingml/2006/main" name="GradientVTI">
  <a:themeElements>
    <a:clrScheme name="Офіс">
      <a:dk1>
        <a:srgbClr val="000000"/>
      </a:dk1>
      <a:lt1>
        <a:srgbClr val="FFFFFF"/>
      </a:lt1>
      <a:dk2>
        <a:srgbClr val="10013F"/>
      </a:dk2>
      <a:lt2>
        <a:srgbClr val="F2F0FF"/>
      </a:lt2>
      <a:accent1>
        <a:srgbClr val="814DFF"/>
      </a:accent1>
      <a:accent2>
        <a:srgbClr val="243FFF"/>
      </a:accent2>
      <a:accent3>
        <a:srgbClr val="FF83B6"/>
      </a:accent3>
      <a:accent4>
        <a:srgbClr val="FF9022"/>
      </a:accent4>
      <a:accent5>
        <a:srgbClr val="FF1F85"/>
      </a:accent5>
      <a:accent6>
        <a:srgbClr val="1A98FF"/>
      </a:accent6>
      <a:hlink>
        <a:srgbClr val="0563C1"/>
      </a:hlink>
      <a:folHlink>
        <a:srgbClr val="954F72"/>
      </a:folHlink>
    </a:clrScheme>
    <a:fontScheme name="Univers">
      <a:majorFont>
        <a:latin typeface="Univers"/>
        <a:ea typeface=""/>
        <a:cs typeface=""/>
      </a:majorFont>
      <a:minorFont>
        <a:latin typeface="Univer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GradientVTI" id="{605F9078-86F9-4258-A3E1-F8EFF02AE8CC}" vid="{4848699B-BB01-41E3-9EC4-3D97DFE5292B}"/>
    </a:ext>
  </a:extLst>
</a:theme>
</file>

<file path=docProps/app.xml><?xml version="1.0" encoding="utf-8"?>
<Properties xmlns="http://schemas.openxmlformats.org/officeDocument/2006/extended-properties" xmlns:vt="http://schemas.openxmlformats.org/officeDocument/2006/docPropsVTypes">
  <TotalTime>25</TotalTime>
  <Words>234</Words>
  <Application>Microsoft Office PowerPoint</Application>
  <PresentationFormat>Произвольный</PresentationFormat>
  <Paragraphs>20</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GradientVTI</vt:lpstr>
      <vt:lpstr>Методологічний семінар кафедри педагогіки,  присвячений 96-й річниці Сумського державного педагогічного університету імені А.С. Макаренка        ПЕДАГОГІЧНІ УМОВИ ПІДГОТОВКИ МАЙБУТНЬОГО ВИХОВАТЕЛЯ ДО ТВОРЧОГО РОЗВИТКУ ДОШКІЛЬНИКІВ ЗАСОБАМИ КАЗКИ</vt:lpstr>
      <vt:lpstr>Предметом наукової дискусії сьогодення є проблема можливості та шляхів навчання педагогічній творчості. Спостереження практичної діяльності педагогів доводять, що різні вихователі працюють на різних рівнях творчої педагогічної діяльності, мають різні творчі успіхи, які зумовлені не тільки їх природними задатками, умовами розвитку і навчання, але й різним рівнем підготовки до педагогічної творчості. </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ПЕДАГОГІЧНІ УМОВИ ПІДГОТОВКИ МАЙБУТНЬОГО ВИХОВАТЕЛЯ ДО ТВОРЧОГО РОЗВИТКУ ДОШКІЛЬНИКІВ ЗАСОБАМИ КАЗКИ</dc:title>
  <dc:creator>shypik1@outlook.com</dc:creator>
  <cp:lastModifiedBy>User</cp:lastModifiedBy>
  <cp:revision>3</cp:revision>
  <dcterms:created xsi:type="dcterms:W3CDTF">2020-11-22T10:38:47Z</dcterms:created>
  <dcterms:modified xsi:type="dcterms:W3CDTF">2020-12-12T15:17:30Z</dcterms:modified>
</cp:coreProperties>
</file>