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08" r:id="rId5"/>
    <p:sldMasterId id="2147483720" r:id="rId6"/>
  </p:sldMasterIdLst>
  <p:sldIdLst>
    <p:sldId id="256" r:id="rId7"/>
    <p:sldId id="257" r:id="rId8"/>
    <p:sldId id="259" r:id="rId9"/>
    <p:sldId id="262" r:id="rId10"/>
    <p:sldId id="261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5" d="100"/>
          <a:sy n="65" d="100"/>
        </p:scale>
        <p:origin x="-1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5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5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263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458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61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7656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088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237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20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305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4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56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58028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5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601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487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798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95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675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408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8762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108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5997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034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95336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4897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4143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8579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9184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06086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9801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44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3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6260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8256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3259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954140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463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25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05510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398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93207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007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8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754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5744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7962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89739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4224048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5573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3939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8929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0512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5053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21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7601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22899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98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7035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5814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565811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6996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71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86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12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61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557D3-BA46-4675-8948-FBF5111A44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FB05E-80B9-42B1-AD73-9D8B85E4B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70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59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87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7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111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06.10.2020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2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89418" y="359898"/>
            <a:ext cx="5859153" cy="836854"/>
          </a:xfrm>
        </p:spPr>
        <p:txBody>
          <a:bodyPr>
            <a:normAutofit fontScale="90000"/>
          </a:bodyPr>
          <a:lstStyle/>
          <a:p>
            <a:pPr algn="r"/>
            <a:r>
              <a:rPr lang="uk-UA" sz="1800" i="1" dirty="0"/>
              <a:t>До </a:t>
            </a:r>
            <a:r>
              <a:rPr lang="uk-UA" sz="1800" i="1" dirty="0" smtClean="0"/>
              <a:t>50-х роковин видатного українського </a:t>
            </a:r>
            <a:br>
              <a:rPr lang="uk-UA" sz="1800" i="1" dirty="0" smtClean="0"/>
            </a:br>
            <a:r>
              <a:rPr lang="uk-UA" sz="1800" i="1" dirty="0" smtClean="0"/>
              <a:t>педагога-гуманіста </a:t>
            </a:r>
            <a:r>
              <a:rPr lang="uk-UA" sz="1800" i="1" dirty="0"/>
              <a:t/>
            </a:r>
            <a:br>
              <a:rPr lang="uk-UA" sz="1800" i="1" dirty="0"/>
            </a:br>
            <a:r>
              <a:rPr lang="uk-UA" sz="1800" i="1" dirty="0"/>
              <a:t>В.О. Сухомлинського</a:t>
            </a:r>
            <a:endParaRPr lang="ru-RU" sz="1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09" y="2168948"/>
            <a:ext cx="5043055" cy="3276275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/>
              <a:t>Н.Г. </a:t>
            </a:r>
            <a:r>
              <a:rPr lang="uk-UA" sz="2400" b="1" dirty="0" err="1" smtClean="0"/>
              <a:t>Осьмук</a:t>
            </a:r>
            <a:endParaRPr lang="uk-UA" sz="2400" b="1" dirty="0" smtClean="0"/>
          </a:p>
          <a:p>
            <a:pPr algn="ctr"/>
            <a:r>
              <a:rPr lang="uk-UA" sz="3200" b="1" dirty="0" smtClean="0"/>
              <a:t>Дитиноцентризм як провідний принцип виховної системи 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b="1" dirty="0" err="1" smtClean="0"/>
              <a:t>В.О.Сухомлинського</a:t>
            </a:r>
            <a:r>
              <a:rPr lang="uk-UA" sz="3200" b="1" dirty="0" smtClean="0"/>
              <a:t> та Нової української школи</a:t>
            </a:r>
          </a:p>
          <a:p>
            <a:pPr algn="ctr"/>
            <a:endParaRPr lang="uk-UA" sz="3200" b="1" dirty="0"/>
          </a:p>
          <a:p>
            <a:pPr algn="ctr"/>
            <a:endParaRPr lang="ru-RU" sz="3200" b="1" dirty="0"/>
          </a:p>
        </p:txBody>
      </p:sp>
      <p:pic>
        <p:nvPicPr>
          <p:cNvPr id="1026" name="Picture 2" descr="C:\Users\Natali\Downloads\Сухомл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8386" y="2058111"/>
            <a:ext cx="4528014" cy="3497948"/>
          </a:xfrm>
          <a:prstGeom prst="rect">
            <a:avLst/>
          </a:prstGeom>
          <a:noFill/>
        </p:spPr>
      </p:pic>
      <p:sp>
        <p:nvSpPr>
          <p:cNvPr id="1028" name="AutoShape 4" descr="ÐÐ°ÑÑÐ¸Ð½ÐºÐ¸ Ð¿Ð¾ Ð·Ð°Ð¿ÑÐ¾ÑÑ ÑÑÐ¼Ð´Ð¿Ñ Ð¼Ð°ÐºÐ°ÑÐµÐ½ÐºÐ°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pic>
        <p:nvPicPr>
          <p:cNvPr id="1029" name="Picture 5" descr="C:\Users\Natali\Downloads\емблема ун-т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4375" y="305139"/>
            <a:ext cx="1976861" cy="1719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41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5086" y="321538"/>
            <a:ext cx="6236498" cy="3917954"/>
          </a:xfrm>
        </p:spPr>
        <p:txBody>
          <a:bodyPr>
            <a:normAutofit fontScale="90000"/>
          </a:bodyPr>
          <a:lstStyle/>
          <a:p>
            <a:pPr algn="r"/>
            <a:r>
              <a:rPr lang="uk-U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Не забувайте ні на мить, що дитина – така сама людина, як і ви. Бережіть дитяче </a:t>
            </a:r>
            <a:r>
              <a:rPr lang="uk-U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довір</a:t>
            </a:r>
            <a:r>
              <a:rPr lang="uk-U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*я… </a:t>
            </a:r>
            <a:r>
              <a:rPr lang="uk-U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Дорожіть</a:t>
            </a:r>
            <a:r>
              <a:rPr lang="uk-U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як неоціненним скарбом, цим дитячим прагненням. До того часу, поки дитина дивиться з надією на вас і вірить у вас, ви справжній вихователь, наставник, ви учитель життя, ви авторитет, живе втілення життєвої мудрості, ви друг, ви товариш.</a:t>
            </a:r>
            <a:br>
              <a:rPr lang="uk-U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Сто порад учителеві, </a:t>
            </a:r>
            <a:b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порада 95. Що таке влада педагога, у чому вона повинна виявлятися? 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6" y="3380509"/>
            <a:ext cx="5652655" cy="3144981"/>
          </a:xfrm>
        </p:spPr>
        <p:txBody>
          <a:bodyPr>
            <a:normAutofit fontScale="92500" lnSpcReduction="10000"/>
          </a:bodyPr>
          <a:lstStyle/>
          <a:p>
            <a:pPr marL="82296" indent="0" algn="r">
              <a:buNone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Успішною робота вчителя може бути лише до тих пір, поки його вихованці будуть вірити в себе, в свої сили й можливості. До тих пір поки в дитячому серці живе ця сила, Ви – майстер, Ви – людина, яку дитина поважає. Але як тільки згасне цей вогник духовної сили, Ви станете безсилим: наймудріші, найвитонченіші впливи на душу дитини залишаться мертвими.  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21537"/>
            <a:ext cx="4528457" cy="2913498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6179127" y="4364181"/>
            <a:ext cx="5732457" cy="216130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118872" lvl="0" algn="ctr">
              <a:spcBef>
                <a:spcPts val="700"/>
              </a:spcBef>
              <a:buClr>
                <a:srgbClr val="3891A7"/>
              </a:buClr>
              <a:buSzPct val="80000"/>
            </a:pPr>
            <a:r>
              <a:rPr lang="uk-UA" sz="2000" dirty="0" smtClean="0">
                <a:solidFill>
                  <a:prstClr val="black"/>
                </a:solidFill>
              </a:rPr>
              <a:t>   </a:t>
            </a:r>
            <a:r>
              <a:rPr lang="uk-UA" sz="2000" dirty="0">
                <a:solidFill>
                  <a:prstClr val="black"/>
                </a:solidFill>
              </a:rPr>
              <a:t>Повага – Довіра </a:t>
            </a:r>
            <a:r>
              <a:rPr lang="uk-UA" sz="2000" dirty="0" smtClean="0">
                <a:solidFill>
                  <a:prstClr val="black"/>
                </a:solidFill>
              </a:rPr>
              <a:t>– Підтримка – Любов – Надія </a:t>
            </a:r>
            <a:r>
              <a:rPr lang="uk-UA" sz="2000" dirty="0">
                <a:solidFill>
                  <a:prstClr val="black"/>
                </a:solidFill>
              </a:rPr>
              <a:t>– </a:t>
            </a:r>
            <a:r>
              <a:rPr lang="uk-UA" sz="2000" dirty="0" smtClean="0">
                <a:solidFill>
                  <a:prstClr val="black"/>
                </a:solidFill>
              </a:rPr>
              <a:t> Доброзичливість – Мудрість старшого –  </a:t>
            </a:r>
            <a:r>
              <a:rPr lang="uk-UA" sz="2000" dirty="0" err="1" smtClean="0">
                <a:solidFill>
                  <a:prstClr val="black"/>
                </a:solidFill>
              </a:rPr>
              <a:t>Проєктування</a:t>
            </a:r>
            <a:r>
              <a:rPr lang="uk-UA" sz="2000" dirty="0" smtClean="0">
                <a:solidFill>
                  <a:prstClr val="black"/>
                </a:solidFill>
              </a:rPr>
              <a:t> хорошого   </a:t>
            </a:r>
            <a:endParaRPr lang="uk-UA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6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Natali\Downloads\модель НУШ картин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1417" y="471202"/>
            <a:ext cx="9248806" cy="638679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</p:pic>
      <p:cxnSp>
        <p:nvCxnSpPr>
          <p:cNvPr id="25" name="Прямая со стрелкой 24"/>
          <p:cNvCxnSpPr/>
          <p:nvPr/>
        </p:nvCxnSpPr>
        <p:spPr>
          <a:xfrm>
            <a:off x="7135091" y="3228109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Овал 14338"/>
          <p:cNvSpPr/>
          <p:nvPr/>
        </p:nvSpPr>
        <p:spPr>
          <a:xfrm>
            <a:off x="6982691" y="3082638"/>
            <a:ext cx="360218" cy="207817"/>
          </a:xfrm>
          <a:prstGeom prst="ellips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341" name="Рисунок 143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5192079" y="3694137"/>
            <a:ext cx="390178" cy="301735"/>
          </a:xfrm>
          <a:prstGeom prst="rect">
            <a:avLst/>
          </a:prstGeom>
        </p:spPr>
      </p:pic>
      <p:cxnSp>
        <p:nvCxnSpPr>
          <p:cNvPr id="14344" name="Прямая со стрелкой 14343"/>
          <p:cNvCxnSpPr>
            <a:stCxn id="14339" idx="3"/>
          </p:cNvCxnSpPr>
          <p:nvPr/>
        </p:nvCxnSpPr>
        <p:spPr>
          <a:xfrm flipH="1">
            <a:off x="5373313" y="3260021"/>
            <a:ext cx="1662131" cy="584983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6" name="Рисунок 143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416002" y="4270663"/>
            <a:ext cx="445033" cy="394854"/>
          </a:xfrm>
          <a:prstGeom prst="rect">
            <a:avLst/>
          </a:prstGeom>
        </p:spPr>
      </p:pic>
      <p:cxnSp>
        <p:nvCxnSpPr>
          <p:cNvPr id="14349" name="Прямая со стрелкой 14348"/>
          <p:cNvCxnSpPr/>
          <p:nvPr/>
        </p:nvCxnSpPr>
        <p:spPr>
          <a:xfrm flipV="1">
            <a:off x="5861035" y="3231575"/>
            <a:ext cx="1330600" cy="1177635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54" name="Прямая со стрелкой 14353"/>
          <p:cNvCxnSpPr/>
          <p:nvPr/>
        </p:nvCxnSpPr>
        <p:spPr>
          <a:xfrm>
            <a:off x="5416002" y="3845004"/>
            <a:ext cx="166255" cy="425659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7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246909" y="1340768"/>
            <a:ext cx="2673927" cy="4176464"/>
          </a:xfrm>
        </p:spPr>
        <p:txBody>
          <a:bodyPr>
            <a:normAutofit fontScale="77500" lnSpcReduction="20000"/>
          </a:bodyPr>
          <a:lstStyle/>
          <a:p>
            <a:endParaRPr lang="uk-UA" sz="2600" dirty="0"/>
          </a:p>
          <a:p>
            <a:r>
              <a:rPr lang="uk-UA" sz="2600" dirty="0"/>
              <a:t>Віра в дитину</a:t>
            </a:r>
          </a:p>
          <a:p>
            <a:r>
              <a:rPr lang="uk-UA" sz="2600" dirty="0"/>
              <a:t>Любов до дитини</a:t>
            </a:r>
          </a:p>
          <a:p>
            <a:r>
              <a:rPr lang="uk-UA" sz="2600" dirty="0"/>
              <a:t>Формування почуття власної гідності </a:t>
            </a:r>
          </a:p>
          <a:p>
            <a:r>
              <a:rPr lang="uk-UA" sz="2600" dirty="0"/>
              <a:t>Індивідуальний підхід</a:t>
            </a:r>
          </a:p>
          <a:p>
            <a:r>
              <a:rPr lang="uk-UA" sz="2600" dirty="0"/>
              <a:t>Створення ситуації успіху</a:t>
            </a:r>
          </a:p>
          <a:p>
            <a:r>
              <a:rPr lang="uk-UA" sz="2600" dirty="0"/>
              <a:t>Виховання потреби у праці, творінні добра і краси </a:t>
            </a:r>
            <a:endParaRPr lang="ru-RU" sz="2600" dirty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0217" y="1340768"/>
            <a:ext cx="7703127" cy="4824536"/>
          </a:xfrm>
        </p:spPr>
        <p:txBody>
          <a:bodyPr>
            <a:normAutofit fontScale="92500" lnSpcReduction="20000"/>
          </a:bodyPr>
          <a:lstStyle/>
          <a:p>
            <a:pPr marL="21590" indent="179705" algn="just">
              <a:lnSpc>
                <a:spcPct val="115000"/>
              </a:lnSpc>
              <a:spcAft>
                <a:spcPts val="1000"/>
              </a:spcAft>
            </a:pPr>
            <a:r>
              <a:rPr lang="ru-RU" sz="1900" b="1" dirty="0" err="1" smtClean="0">
                <a:solidFill>
                  <a:srgbClr val="01010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Педагогіка</a:t>
            </a:r>
            <a:r>
              <a:rPr lang="ru-RU" sz="1900" b="1" dirty="0" smtClean="0">
                <a:solidFill>
                  <a:srgbClr val="01010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rgbClr val="01010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партнерства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–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спілкування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взаємодія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та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співпраця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між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учителем,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учнем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і </a:t>
            </a:r>
            <a:r>
              <a:rPr lang="ru-RU" sz="1900" dirty="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батьками, </a:t>
            </a:r>
            <a:r>
              <a:rPr lang="ru-RU" sz="1900" dirty="0" err="1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які</a:t>
            </a:r>
            <a:r>
              <a:rPr lang="ru-RU" sz="1900" dirty="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об’єднані</a:t>
            </a:r>
            <a:r>
              <a:rPr lang="ru-RU" sz="1900" dirty="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спільними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цілями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та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прагненнями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є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добровільними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та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зацікавленими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однодумцями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рівноправними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учасниками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освітнього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процесу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900" dirty="0" err="1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відповідальними</a:t>
            </a:r>
            <a:r>
              <a:rPr lang="ru-RU" sz="19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 результат</a:t>
            </a:r>
            <a:r>
              <a:rPr lang="ru-RU" sz="1900" dirty="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buClr>
                <a:srgbClr val="3891A7"/>
              </a:buClr>
            </a:pPr>
            <a:r>
              <a:rPr lang="ru-RU" i="1" dirty="0">
                <a:solidFill>
                  <a:prstClr val="black"/>
                </a:solidFill>
              </a:rPr>
              <a:t>повага до </a:t>
            </a:r>
            <a:r>
              <a:rPr lang="ru-RU" i="1" dirty="0" err="1">
                <a:solidFill>
                  <a:prstClr val="black"/>
                </a:solidFill>
              </a:rPr>
              <a:t>особистості</a:t>
            </a:r>
            <a:r>
              <a:rPr lang="ru-RU" i="1" dirty="0">
                <a:solidFill>
                  <a:prstClr val="black"/>
                </a:solidFill>
              </a:rPr>
              <a:t>;</a:t>
            </a:r>
            <a:endParaRPr lang="ru-RU" dirty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i="1" dirty="0" err="1">
                <a:solidFill>
                  <a:prstClr val="black"/>
                </a:solidFill>
              </a:rPr>
              <a:t>доброзичливість</a:t>
            </a:r>
            <a:r>
              <a:rPr lang="ru-RU" i="1" dirty="0">
                <a:solidFill>
                  <a:prstClr val="black"/>
                </a:solidFill>
              </a:rPr>
              <a:t> і </a:t>
            </a:r>
            <a:r>
              <a:rPr lang="ru-RU" i="1" dirty="0" err="1">
                <a:solidFill>
                  <a:prstClr val="black"/>
                </a:solidFill>
              </a:rPr>
              <a:t>позитивне</a:t>
            </a:r>
            <a:r>
              <a:rPr lang="ru-RU" i="1" dirty="0">
                <a:solidFill>
                  <a:prstClr val="black"/>
                </a:solidFill>
              </a:rPr>
              <a:t> </a:t>
            </a:r>
            <a:r>
              <a:rPr lang="ru-RU" i="1" dirty="0" err="1">
                <a:solidFill>
                  <a:prstClr val="black"/>
                </a:solidFill>
              </a:rPr>
              <a:t>ставлення</a:t>
            </a:r>
            <a:r>
              <a:rPr lang="ru-RU" i="1" dirty="0">
                <a:solidFill>
                  <a:prstClr val="black"/>
                </a:solidFill>
              </a:rPr>
              <a:t>;</a:t>
            </a:r>
            <a:endParaRPr lang="ru-RU" dirty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i="1" dirty="0" err="1">
                <a:solidFill>
                  <a:prstClr val="black"/>
                </a:solidFill>
              </a:rPr>
              <a:t>довіра</a:t>
            </a:r>
            <a:r>
              <a:rPr lang="ru-RU" i="1" dirty="0">
                <a:solidFill>
                  <a:prstClr val="black"/>
                </a:solidFill>
              </a:rPr>
              <a:t> в </a:t>
            </a:r>
            <a:r>
              <a:rPr lang="ru-RU" i="1" dirty="0" err="1">
                <a:solidFill>
                  <a:prstClr val="black"/>
                </a:solidFill>
              </a:rPr>
              <a:t>стосунках</a:t>
            </a:r>
            <a:r>
              <a:rPr lang="ru-RU" i="1" dirty="0">
                <a:solidFill>
                  <a:prstClr val="black"/>
                </a:solidFill>
              </a:rPr>
              <a:t>;</a:t>
            </a:r>
            <a:endParaRPr lang="ru-RU" dirty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i="1" dirty="0" err="1">
                <a:solidFill>
                  <a:prstClr val="black"/>
                </a:solidFill>
              </a:rPr>
              <a:t>діалог</a:t>
            </a:r>
            <a:r>
              <a:rPr lang="ru-RU" i="1" dirty="0">
                <a:solidFill>
                  <a:prstClr val="black"/>
                </a:solidFill>
              </a:rPr>
              <a:t>–</a:t>
            </a:r>
            <a:r>
              <a:rPr lang="ru-RU" i="1" dirty="0" err="1">
                <a:solidFill>
                  <a:prstClr val="black"/>
                </a:solidFill>
              </a:rPr>
              <a:t>взаємодія</a:t>
            </a:r>
            <a:r>
              <a:rPr lang="ru-RU" i="1" dirty="0">
                <a:solidFill>
                  <a:prstClr val="black"/>
                </a:solidFill>
              </a:rPr>
              <a:t>–</a:t>
            </a:r>
            <a:r>
              <a:rPr lang="ru-RU" i="1" dirty="0" err="1">
                <a:solidFill>
                  <a:prstClr val="black"/>
                </a:solidFill>
              </a:rPr>
              <a:t>взаємоповага</a:t>
            </a:r>
            <a:r>
              <a:rPr lang="ru-RU" i="1" dirty="0">
                <a:solidFill>
                  <a:prstClr val="black"/>
                </a:solidFill>
              </a:rPr>
              <a:t>;</a:t>
            </a:r>
            <a:endParaRPr lang="ru-RU" dirty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i="1" dirty="0" err="1">
                <a:solidFill>
                  <a:prstClr val="black"/>
                </a:solidFill>
              </a:rPr>
              <a:t>розподілене</a:t>
            </a:r>
            <a:r>
              <a:rPr lang="ru-RU" i="1" dirty="0">
                <a:solidFill>
                  <a:prstClr val="black"/>
                </a:solidFill>
              </a:rPr>
              <a:t> </a:t>
            </a:r>
            <a:r>
              <a:rPr lang="ru-RU" i="1" dirty="0" err="1">
                <a:solidFill>
                  <a:prstClr val="black"/>
                </a:solidFill>
              </a:rPr>
              <a:t>лідерство</a:t>
            </a:r>
            <a:r>
              <a:rPr lang="ru-RU" i="1" dirty="0">
                <a:solidFill>
                  <a:prstClr val="black"/>
                </a:solidFill>
              </a:rPr>
              <a:t> (</a:t>
            </a:r>
            <a:r>
              <a:rPr lang="ru-RU" i="1" dirty="0" err="1">
                <a:solidFill>
                  <a:prstClr val="black"/>
                </a:solidFill>
              </a:rPr>
              <a:t>проактивність</a:t>
            </a:r>
            <a:r>
              <a:rPr lang="ru-RU" i="1" dirty="0">
                <a:solidFill>
                  <a:prstClr val="black"/>
                </a:solidFill>
              </a:rPr>
              <a:t>, право </a:t>
            </a:r>
            <a:r>
              <a:rPr lang="ru-RU" i="1" dirty="0" err="1">
                <a:solidFill>
                  <a:prstClr val="black"/>
                </a:solidFill>
              </a:rPr>
              <a:t>вибору</a:t>
            </a:r>
            <a:r>
              <a:rPr lang="ru-RU" i="1" dirty="0">
                <a:solidFill>
                  <a:prstClr val="black"/>
                </a:solidFill>
              </a:rPr>
              <a:t> та </a:t>
            </a:r>
            <a:r>
              <a:rPr lang="ru-RU" i="1" dirty="0" err="1">
                <a:solidFill>
                  <a:prstClr val="black"/>
                </a:solidFill>
              </a:rPr>
              <a:t>відповідальність</a:t>
            </a:r>
            <a:r>
              <a:rPr lang="ru-RU" i="1" dirty="0">
                <a:solidFill>
                  <a:prstClr val="black"/>
                </a:solidFill>
              </a:rPr>
              <a:t> за </a:t>
            </a:r>
            <a:r>
              <a:rPr lang="ru-RU" i="1" dirty="0" err="1">
                <a:solidFill>
                  <a:prstClr val="black"/>
                </a:solidFill>
              </a:rPr>
              <a:t>нього</a:t>
            </a:r>
            <a:r>
              <a:rPr lang="ru-RU" i="1" dirty="0">
                <a:solidFill>
                  <a:prstClr val="black"/>
                </a:solidFill>
              </a:rPr>
              <a:t>, </a:t>
            </a:r>
            <a:r>
              <a:rPr lang="ru-RU" i="1" dirty="0" err="1">
                <a:solidFill>
                  <a:prstClr val="black"/>
                </a:solidFill>
              </a:rPr>
              <a:t>горизонтальність</a:t>
            </a:r>
            <a:r>
              <a:rPr lang="ru-RU" i="1" dirty="0">
                <a:solidFill>
                  <a:prstClr val="black"/>
                </a:solidFill>
              </a:rPr>
              <a:t> </a:t>
            </a:r>
            <a:r>
              <a:rPr lang="ru-RU" i="1" dirty="0" err="1">
                <a:solidFill>
                  <a:prstClr val="black"/>
                </a:solidFill>
              </a:rPr>
              <a:t>зв’язків</a:t>
            </a:r>
            <a:r>
              <a:rPr lang="ru-RU" i="1" dirty="0">
                <a:solidFill>
                  <a:prstClr val="black"/>
                </a:solidFill>
              </a:rPr>
              <a:t>);</a:t>
            </a:r>
            <a:endParaRPr lang="ru-RU" dirty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i="1" dirty="0" err="1">
                <a:solidFill>
                  <a:prstClr val="black"/>
                </a:solidFill>
              </a:rPr>
              <a:t>принципи</a:t>
            </a:r>
            <a:r>
              <a:rPr lang="ru-RU" i="1" dirty="0">
                <a:solidFill>
                  <a:prstClr val="black"/>
                </a:solidFill>
              </a:rPr>
              <a:t> </a:t>
            </a:r>
            <a:r>
              <a:rPr lang="ru-RU" i="1" dirty="0" err="1">
                <a:solidFill>
                  <a:prstClr val="black"/>
                </a:solidFill>
              </a:rPr>
              <a:t>соціального</a:t>
            </a:r>
            <a:r>
              <a:rPr lang="ru-RU" i="1" dirty="0">
                <a:solidFill>
                  <a:prstClr val="black"/>
                </a:solidFill>
              </a:rPr>
              <a:t> партнерства (</a:t>
            </a:r>
            <a:r>
              <a:rPr lang="ru-RU" i="1" dirty="0" err="1">
                <a:solidFill>
                  <a:prstClr val="black"/>
                </a:solidFill>
              </a:rPr>
              <a:t>рівність</a:t>
            </a:r>
            <a:r>
              <a:rPr lang="ru-RU" i="1" dirty="0">
                <a:solidFill>
                  <a:prstClr val="black"/>
                </a:solidFill>
              </a:rPr>
              <a:t> </a:t>
            </a:r>
            <a:r>
              <a:rPr lang="ru-RU" i="1" dirty="0" err="1">
                <a:solidFill>
                  <a:prstClr val="black"/>
                </a:solidFill>
              </a:rPr>
              <a:t>сторін</a:t>
            </a:r>
            <a:r>
              <a:rPr lang="ru-RU" i="1" dirty="0">
                <a:solidFill>
                  <a:prstClr val="black"/>
                </a:solidFill>
              </a:rPr>
              <a:t>, </a:t>
            </a:r>
            <a:r>
              <a:rPr lang="ru-RU" i="1" dirty="0" err="1">
                <a:solidFill>
                  <a:prstClr val="black"/>
                </a:solidFill>
              </a:rPr>
              <a:t>добровільність</a:t>
            </a:r>
            <a:r>
              <a:rPr lang="ru-RU" i="1" dirty="0">
                <a:solidFill>
                  <a:prstClr val="black"/>
                </a:solidFill>
              </a:rPr>
              <a:t> </a:t>
            </a:r>
            <a:r>
              <a:rPr lang="ru-RU" i="1" dirty="0" err="1">
                <a:solidFill>
                  <a:prstClr val="black"/>
                </a:solidFill>
              </a:rPr>
              <a:t>прийняття</a:t>
            </a:r>
            <a:r>
              <a:rPr lang="ru-RU" i="1" dirty="0">
                <a:solidFill>
                  <a:prstClr val="black"/>
                </a:solidFill>
              </a:rPr>
              <a:t> </a:t>
            </a:r>
            <a:r>
              <a:rPr lang="ru-RU" i="1" dirty="0" err="1">
                <a:solidFill>
                  <a:prstClr val="black"/>
                </a:solidFill>
              </a:rPr>
              <a:t>зобов’язань</a:t>
            </a:r>
            <a:r>
              <a:rPr lang="ru-RU" i="1" dirty="0">
                <a:solidFill>
                  <a:prstClr val="black"/>
                </a:solidFill>
              </a:rPr>
              <a:t>, </a:t>
            </a:r>
            <a:r>
              <a:rPr lang="ru-RU" i="1" dirty="0" err="1">
                <a:solidFill>
                  <a:prstClr val="black"/>
                </a:solidFill>
              </a:rPr>
              <a:t>обов’язковість</a:t>
            </a:r>
            <a:r>
              <a:rPr lang="ru-RU" i="1" dirty="0">
                <a:solidFill>
                  <a:prstClr val="black"/>
                </a:solidFill>
              </a:rPr>
              <a:t> </a:t>
            </a:r>
            <a:r>
              <a:rPr lang="ru-RU" i="1" dirty="0" err="1">
                <a:solidFill>
                  <a:prstClr val="black"/>
                </a:solidFill>
              </a:rPr>
              <a:t>виконання</a:t>
            </a:r>
            <a:r>
              <a:rPr lang="ru-RU" i="1" dirty="0">
                <a:solidFill>
                  <a:prstClr val="black"/>
                </a:solidFill>
              </a:rPr>
              <a:t> </a:t>
            </a:r>
            <a:r>
              <a:rPr lang="ru-RU" i="1" dirty="0" err="1">
                <a:solidFill>
                  <a:prstClr val="black"/>
                </a:solidFill>
              </a:rPr>
              <a:t>домовленостей</a:t>
            </a:r>
            <a:r>
              <a:rPr lang="uk-UA" i="1" dirty="0">
                <a:solidFill>
                  <a:prstClr val="black"/>
                </a:solidFill>
              </a:rPr>
              <a:t>).</a:t>
            </a:r>
            <a:endParaRPr lang="ru-RU" dirty="0">
              <a:solidFill>
                <a:prstClr val="black"/>
              </a:solidFill>
            </a:endParaRPr>
          </a:p>
          <a:p>
            <a:pPr marL="21590" indent="179705" algn="just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rgbClr val="141414"/>
              </a:solidFill>
              <a:latin typeface="ProximaNov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" indent="179705" algn="just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Picture 2" descr="C:\Users\Natali\Downloads\Сух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833" y="194624"/>
            <a:ext cx="1368152" cy="1512168"/>
          </a:xfrm>
          <a:prstGeom prst="rect">
            <a:avLst/>
          </a:prstGeom>
          <a:noFill/>
        </p:spPr>
      </p:pic>
      <p:pic>
        <p:nvPicPr>
          <p:cNvPr id="8" name="Picture 5" descr="C:\Users\Natali\Downloads\НУШ ф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1984" y="194624"/>
            <a:ext cx="1008112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096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8144" y="274638"/>
            <a:ext cx="7353439" cy="114300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Форми й методи </a:t>
            </a:r>
            <a:r>
              <a:rPr lang="uk-UA" sz="2800" dirty="0" err="1" smtClean="0"/>
              <a:t>дитиноцентрованої</a:t>
            </a:r>
            <a:r>
              <a:rPr lang="uk-UA" sz="2800" dirty="0" smtClean="0"/>
              <a:t> педагогіки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58144" y="1447800"/>
            <a:ext cx="7353440" cy="4800600"/>
          </a:xfrm>
        </p:spPr>
        <p:txBody>
          <a:bodyPr>
            <a:normAutofit fontScale="62500" lnSpcReduction="20000"/>
          </a:bodyPr>
          <a:lstStyle/>
          <a:p>
            <a:pPr marL="21590" indent="179705" algn="just">
              <a:lnSpc>
                <a:spcPct val="115000"/>
              </a:lnSpc>
              <a:spcAft>
                <a:spcPts val="1000"/>
              </a:spcAft>
            </a:pPr>
            <a:r>
              <a:rPr lang="uk-UA" sz="3400" b="1" dirty="0" smtClean="0">
                <a:solidFill>
                  <a:srgbClr val="01010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Нові </a:t>
            </a:r>
            <a:r>
              <a:rPr lang="uk-UA" sz="3400" b="1" dirty="0">
                <a:solidFill>
                  <a:srgbClr val="01010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підходи до </a:t>
            </a:r>
            <a:r>
              <a:rPr lang="uk-UA" sz="34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методів викладання</a:t>
            </a:r>
            <a:r>
              <a:rPr lang="uk-UA" sz="340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uk-UA" sz="340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що засновані </a:t>
            </a:r>
            <a:r>
              <a:rPr lang="uk-UA" sz="34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співпраці (</a:t>
            </a:r>
            <a:r>
              <a:rPr lang="uk-UA" sz="3400" i="1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ігри, проекти – соціальні, дослідницькі, експерименти, групові завдання тощо</a:t>
            </a:r>
            <a:r>
              <a:rPr lang="uk-UA" sz="34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 </a:t>
            </a:r>
            <a:endParaRPr lang="uk-UA" sz="3400" dirty="0" smtClean="0">
              <a:solidFill>
                <a:srgbClr val="14141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1590" indent="179705" algn="just">
              <a:lnSpc>
                <a:spcPct val="115000"/>
              </a:lnSpc>
              <a:spcAft>
                <a:spcPts val="1000"/>
              </a:spcAft>
            </a:pPr>
            <a:r>
              <a:rPr lang="uk-UA" sz="34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</a:t>
            </a:r>
            <a:r>
              <a:rPr lang="uk-UA" sz="3400" dirty="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ові підходи до оцінювання </a:t>
            </a:r>
            <a:r>
              <a:rPr lang="uk-UA" sz="34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результатів </a:t>
            </a:r>
            <a:r>
              <a:rPr lang="uk-UA" sz="3400" dirty="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навчання; </a:t>
            </a:r>
          </a:p>
          <a:p>
            <a:pPr marL="21590" indent="179705" algn="just">
              <a:lnSpc>
                <a:spcPct val="115000"/>
              </a:lnSpc>
              <a:spcAft>
                <a:spcPts val="1000"/>
              </a:spcAft>
            </a:pPr>
            <a:r>
              <a:rPr lang="uk-UA" sz="3400" dirty="0" err="1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залученість</a:t>
            </a:r>
            <a:r>
              <a:rPr lang="uk-UA" sz="3400" dirty="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34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родини до побудови освітньо-професійної траєкторії дитини; </a:t>
            </a:r>
            <a:endParaRPr lang="uk-UA" sz="3400" dirty="0" smtClean="0">
              <a:solidFill>
                <a:srgbClr val="14141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1590" indent="179705" algn="just">
              <a:lnSpc>
                <a:spcPct val="115000"/>
              </a:lnSpc>
              <a:spcAft>
                <a:spcPts val="1000"/>
              </a:spcAft>
            </a:pPr>
            <a:r>
              <a:rPr lang="uk-UA" sz="3400" dirty="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допомога </a:t>
            </a:r>
            <a:r>
              <a:rPr lang="uk-UA" sz="34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батькам у здобутті спеціальних знань про стадії розвитку </a:t>
            </a:r>
            <a:r>
              <a:rPr lang="uk-UA" sz="3400" dirty="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дитини</a:t>
            </a:r>
            <a:r>
              <a:rPr lang="uk-UA" sz="34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uk-UA" sz="3400" dirty="0" smtClean="0">
              <a:solidFill>
                <a:srgbClr val="14141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1590" indent="179705" algn="just">
              <a:lnSpc>
                <a:spcPct val="115000"/>
              </a:lnSpc>
              <a:spcAft>
                <a:spcPts val="1000"/>
              </a:spcAft>
            </a:pPr>
            <a:r>
              <a:rPr lang="uk-UA" sz="3400" dirty="0" smtClean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ефективні </a:t>
            </a:r>
            <a:r>
              <a:rPr lang="uk-UA" sz="34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способи виховання в дитині сильних сторін характеру і чеснот залежно від її індивідуальних особливостей; до системи професійного розвитку вчителя.</a:t>
            </a:r>
            <a:r>
              <a:rPr lang="ru-RU" sz="3400" dirty="0">
                <a:solidFill>
                  <a:srgbClr val="14141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3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3" y="976745"/>
            <a:ext cx="3422822" cy="20480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56" y="3699164"/>
            <a:ext cx="3701886" cy="254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9608" y="980728"/>
            <a:ext cx="7498080" cy="4369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9608" y="3532908"/>
            <a:ext cx="7498080" cy="2715491"/>
          </a:xfrm>
        </p:spPr>
        <p:txBody>
          <a:bodyPr>
            <a:normAutofit lnSpcReduction="10000"/>
          </a:bodyPr>
          <a:lstStyle/>
          <a:p>
            <a:pPr marL="27432" lvl="0" indent="0" algn="ctr">
              <a:buClr>
                <a:srgbClr val="3891A7"/>
              </a:buClr>
              <a:buNone/>
            </a:pPr>
            <a:r>
              <a:rPr lang="uk-UA" b="1" dirty="0" smtClean="0">
                <a:solidFill>
                  <a:srgbClr val="4F271C">
                    <a:shade val="30000"/>
                    <a:satMod val="150000"/>
                  </a:srgbClr>
                </a:solidFill>
              </a:rPr>
              <a:t>Дитиноцентризм </a:t>
            </a:r>
            <a:r>
              <a:rPr lang="uk-UA" b="1" dirty="0">
                <a:solidFill>
                  <a:srgbClr val="4F271C">
                    <a:shade val="30000"/>
                    <a:satMod val="150000"/>
                  </a:srgbClr>
                </a:solidFill>
              </a:rPr>
              <a:t>як провідний принцип виховної системи </a:t>
            </a:r>
            <a:r>
              <a:rPr lang="uk-UA" dirty="0">
                <a:solidFill>
                  <a:srgbClr val="4F271C">
                    <a:shade val="30000"/>
                    <a:satMod val="1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err="1">
                <a:solidFill>
                  <a:srgbClr val="4F271C">
                    <a:shade val="30000"/>
                    <a:satMod val="150000"/>
                  </a:srgbClr>
                </a:solidFill>
              </a:rPr>
              <a:t>В.О.Сухомлинського</a:t>
            </a:r>
            <a:r>
              <a:rPr lang="uk-UA" b="1" dirty="0">
                <a:solidFill>
                  <a:srgbClr val="4F271C">
                    <a:shade val="30000"/>
                    <a:satMod val="150000"/>
                  </a:srgbClr>
                </a:solidFill>
              </a:rPr>
              <a:t> </a:t>
            </a:r>
            <a:endParaRPr lang="uk-UA" b="1" dirty="0" smtClean="0">
              <a:solidFill>
                <a:srgbClr val="4F271C">
                  <a:shade val="30000"/>
                  <a:satMod val="150000"/>
                </a:srgbClr>
              </a:solidFill>
            </a:endParaRPr>
          </a:p>
          <a:p>
            <a:pPr marL="27432" lvl="0" indent="0" algn="ctr">
              <a:buClr>
                <a:srgbClr val="3891A7"/>
              </a:buClr>
              <a:buNone/>
            </a:pPr>
            <a:r>
              <a:rPr lang="uk-UA" b="1" dirty="0" smtClean="0">
                <a:solidFill>
                  <a:srgbClr val="4F271C">
                    <a:shade val="30000"/>
                    <a:satMod val="150000"/>
                  </a:srgbClr>
                </a:solidFill>
              </a:rPr>
              <a:t>та </a:t>
            </a:r>
            <a:r>
              <a:rPr lang="uk-UA" b="1" dirty="0">
                <a:solidFill>
                  <a:srgbClr val="4F271C">
                    <a:shade val="30000"/>
                    <a:satMod val="150000"/>
                  </a:srgbClr>
                </a:solidFill>
              </a:rPr>
              <a:t>Нової української </a:t>
            </a:r>
            <a:r>
              <a:rPr lang="uk-UA" b="1" dirty="0" smtClean="0">
                <a:solidFill>
                  <a:srgbClr val="4F271C">
                    <a:shade val="30000"/>
                    <a:satMod val="150000"/>
                  </a:srgbClr>
                </a:solidFill>
              </a:rPr>
              <a:t>школи</a:t>
            </a:r>
            <a:endParaRPr lang="uk-UA" b="1" dirty="0" smtClean="0"/>
          </a:p>
          <a:p>
            <a:pPr algn="ctr">
              <a:buNone/>
            </a:pPr>
            <a:endParaRPr lang="uk-UA" b="1" dirty="0" smtClean="0"/>
          </a:p>
          <a:p>
            <a:pPr algn="ctr">
              <a:buNone/>
            </a:pPr>
            <a:r>
              <a:rPr lang="uk-UA" sz="2000" dirty="0"/>
              <a:t>СумДПУ імені А.С. Макаренка</a:t>
            </a:r>
          </a:p>
          <a:p>
            <a:pPr algn="ctr">
              <a:buNone/>
            </a:pPr>
            <a:r>
              <a:rPr lang="uk-UA" sz="2000" dirty="0" smtClean="0"/>
              <a:t>1 жовтня 2020 </a:t>
            </a:r>
            <a:r>
              <a:rPr lang="uk-UA" sz="2000" dirty="0"/>
              <a:t>р.</a:t>
            </a:r>
          </a:p>
        </p:txBody>
      </p:sp>
      <p:pic>
        <p:nvPicPr>
          <p:cNvPr id="4" name="Picture 2" descr="C:\Users\Natali\Downloads\Сух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648" y="548680"/>
            <a:ext cx="2808312" cy="2808312"/>
          </a:xfrm>
          <a:prstGeom prst="rect">
            <a:avLst/>
          </a:prstGeom>
          <a:noFill/>
        </p:spPr>
      </p:pic>
      <p:sp>
        <p:nvSpPr>
          <p:cNvPr id="19458" name="AutoShape 2" descr="ÐÐ°ÑÑÐ¸Ð½ÐºÐ¸ Ð¿Ð¾ Ð·Ð°Ð¿ÑÐ¾ÑÑ Ð½ÑÑ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19460" name="AutoShape 4" descr="ÐÐ°ÑÑÐ¸Ð½ÐºÐ¸ Ð¿Ð¾ Ð·Ð°Ð¿ÑÐ¾ÑÑ Ð½ÑÑ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pic>
        <p:nvPicPr>
          <p:cNvPr id="19461" name="Picture 5" descr="C:\Users\Natali\Downloads\НУШ  ф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8088" y="188640"/>
            <a:ext cx="2520280" cy="3024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95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303</Words>
  <Application>Microsoft Office PowerPoint</Application>
  <PresentationFormat>Произвольный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Тема Office</vt:lpstr>
      <vt:lpstr>Солнцестояние</vt:lpstr>
      <vt:lpstr>2_Солнцестояние</vt:lpstr>
      <vt:lpstr>3_Солнцестояние</vt:lpstr>
      <vt:lpstr>1_Солнцестояние</vt:lpstr>
      <vt:lpstr>4_Солнцестояние</vt:lpstr>
      <vt:lpstr>До 50-х роковин видатного українського  педагога-гуманіста  В.О. Сухомлинського</vt:lpstr>
      <vt:lpstr>Не забувайте ні на мить, що дитина – така сама людина, як і ви. Бережіть дитяче довір*я… Дорожіть, як неоціненним скарбом, цим дитячим прагненням. До того часу, поки дитина дивиться з надією на вас і вірить у вас, ви справжній вихователь, наставник, ви учитель життя, ви авторитет, живе втілення життєвої мудрості, ви друг, ви товариш. Сто порад учителеві,  порада 95. Що таке влада педагога, у чому вона повинна виявлятися? </vt:lpstr>
      <vt:lpstr>Презентация PowerPoint</vt:lpstr>
      <vt:lpstr>Презентация PowerPoint</vt:lpstr>
      <vt:lpstr>Форми й методи дитиноцентрованої педагогіки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 50-річних роковин видатного педагога-гуманіста  В.О. Сухомлинського</dc:title>
  <dc:creator>Natali</dc:creator>
  <cp:lastModifiedBy>User</cp:lastModifiedBy>
  <cp:revision>25</cp:revision>
  <dcterms:created xsi:type="dcterms:W3CDTF">2020-09-30T16:16:37Z</dcterms:created>
  <dcterms:modified xsi:type="dcterms:W3CDTF">2020-10-06T17:14:51Z</dcterms:modified>
</cp:coreProperties>
</file>