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5" r:id="rId4"/>
    <p:sldId id="257" r:id="rId5"/>
    <p:sldId id="258" r:id="rId6"/>
    <p:sldId id="267" r:id="rId7"/>
    <p:sldId id="269" r:id="rId8"/>
    <p:sldId id="259" r:id="rId9"/>
    <p:sldId id="268" r:id="rId10"/>
    <p:sldId id="260" r:id="rId11"/>
    <p:sldId id="271" r:id="rId12"/>
    <p:sldId id="270" r:id="rId13"/>
    <p:sldId id="261" r:id="rId14"/>
    <p:sldId id="262" r:id="rId15"/>
    <p:sldId id="263" r:id="rId16"/>
    <p:sldId id="264" r:id="rId17"/>
    <p:sldId id="275" r:id="rId18"/>
    <p:sldId id="272" r:id="rId19"/>
    <p:sldId id="273" r:id="rId20"/>
    <p:sldId id="274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-102" y="-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B39C-1678-4433-A501-144B9E474F65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285A-D479-4981-9744-97A153261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09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B39C-1678-4433-A501-144B9E474F65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285A-D479-4981-9744-97A153261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400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B39C-1678-4433-A501-144B9E474F65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285A-D479-4981-9744-97A153261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088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B39C-1678-4433-A501-144B9E474F65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285A-D479-4981-9744-97A153261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027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B39C-1678-4433-A501-144B9E474F65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285A-D479-4981-9744-97A153261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16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B39C-1678-4433-A501-144B9E474F65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285A-D479-4981-9744-97A153261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12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B39C-1678-4433-A501-144B9E474F65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285A-D479-4981-9744-97A153261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043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B39C-1678-4433-A501-144B9E474F65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285A-D479-4981-9744-97A153261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11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B39C-1678-4433-A501-144B9E474F65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285A-D479-4981-9744-97A153261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28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B39C-1678-4433-A501-144B9E474F65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285A-D479-4981-9744-97A153261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24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0B39C-1678-4433-A501-144B9E474F65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285A-D479-4981-9744-97A153261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877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0B39C-1678-4433-A501-144B9E474F65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0285A-D479-4981-9744-97A153261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641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9530" y="2128201"/>
            <a:ext cx="9518469" cy="3645581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ru-RU" b="1" dirty="0" err="1" smtClean="0"/>
              <a:t>Використання</a:t>
            </a:r>
            <a:r>
              <a:rPr lang="ru-RU" b="1" dirty="0" smtClean="0"/>
              <a:t> </a:t>
            </a:r>
            <a:r>
              <a:rPr lang="ru-RU" b="1" dirty="0" err="1"/>
              <a:t>ідей</a:t>
            </a:r>
            <a:r>
              <a:rPr lang="ru-RU" b="1" dirty="0"/>
              <a:t>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В.О</a:t>
            </a:r>
            <a:r>
              <a:rPr lang="ru-RU" b="1" dirty="0"/>
              <a:t>. </a:t>
            </a:r>
            <a:r>
              <a:rPr lang="ru-RU" b="1" dirty="0" err="1"/>
              <a:t>Сухомлинського</a:t>
            </a:r>
            <a:r>
              <a:rPr lang="ru-RU" b="1" dirty="0"/>
              <a:t> у </a:t>
            </a:r>
            <a:r>
              <a:rPr lang="ru-RU" b="1" dirty="0" err="1"/>
              <a:t>формуванні</a:t>
            </a:r>
            <a:r>
              <a:rPr lang="ru-RU" b="1" dirty="0"/>
              <a:t> </a:t>
            </a:r>
            <a:r>
              <a:rPr lang="ru-RU" b="1" dirty="0" err="1"/>
              <a:t>педагогічної</a:t>
            </a:r>
            <a:r>
              <a:rPr lang="ru-RU" b="1" dirty="0"/>
              <a:t> </a:t>
            </a:r>
            <a:r>
              <a:rPr lang="ru-RU" b="1" dirty="0" err="1"/>
              <a:t>толерантності</a:t>
            </a:r>
            <a:r>
              <a:rPr lang="ru-RU" b="1" dirty="0"/>
              <a:t>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6765" y="5773782"/>
            <a:ext cx="9144000" cy="333103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0144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Аспекти виявлення педагогічної толерантності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ru-RU" dirty="0" err="1" smtClean="0"/>
              <a:t>діяльнісний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uk-UA" dirty="0"/>
              <a:t>у </a:t>
            </a:r>
            <a:r>
              <a:rPr lang="ru-RU" dirty="0"/>
              <a:t>формах </a:t>
            </a:r>
            <a:r>
              <a:rPr lang="ru-RU" dirty="0" err="1"/>
              <a:t>поведінки</a:t>
            </a:r>
            <a:r>
              <a:rPr lang="ru-RU" dirty="0"/>
              <a:t>, </a:t>
            </a:r>
            <a:r>
              <a:rPr lang="ru-RU" dirty="0" err="1"/>
              <a:t>діях</a:t>
            </a:r>
            <a:r>
              <a:rPr lang="ru-RU" dirty="0"/>
              <a:t> людей по </a:t>
            </a:r>
            <a:r>
              <a:rPr lang="ru-RU" dirty="0" err="1"/>
              <a:t>відношенню</a:t>
            </a:r>
            <a:r>
              <a:rPr lang="ru-RU" dirty="0"/>
              <a:t> один до одного</a:t>
            </a:r>
            <a:r>
              <a:rPr lang="ru-RU" dirty="0" smtClean="0"/>
              <a:t>); </a:t>
            </a:r>
          </a:p>
          <a:p>
            <a:pPr>
              <a:lnSpc>
                <a:spcPct val="200000"/>
              </a:lnSpc>
            </a:pPr>
            <a:r>
              <a:rPr lang="ru-RU" dirty="0" err="1" smtClean="0"/>
              <a:t>комунікативний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uk-UA" dirty="0"/>
              <a:t>у</a:t>
            </a:r>
            <a:r>
              <a:rPr lang="ru-RU" dirty="0"/>
              <a:t> формах </a:t>
            </a:r>
            <a:r>
              <a:rPr lang="ru-RU" dirty="0" err="1"/>
              <a:t>міжособистісного</a:t>
            </a:r>
            <a:r>
              <a:rPr lang="ru-RU" dirty="0"/>
              <a:t>, </a:t>
            </a:r>
            <a:r>
              <a:rPr lang="ru-RU" dirty="0" err="1"/>
              <a:t>міжнаціонального</a:t>
            </a:r>
            <a:r>
              <a:rPr lang="ru-RU" dirty="0"/>
              <a:t>, </a:t>
            </a:r>
            <a:r>
              <a:rPr lang="ru-RU" dirty="0" err="1"/>
              <a:t>міжгрупового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179514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8090" y="365125"/>
            <a:ext cx="10295709" cy="36639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4000" dirty="0"/>
              <a:t>Школа- не </a:t>
            </a:r>
            <a:r>
              <a:rPr lang="ru-RU" sz="4000" dirty="0" err="1"/>
              <a:t>комора</a:t>
            </a:r>
            <a:r>
              <a:rPr lang="ru-RU" sz="4000" dirty="0"/>
              <a:t> </a:t>
            </a:r>
            <a:r>
              <a:rPr lang="ru-RU" sz="4000" dirty="0" err="1"/>
              <a:t>знань</a:t>
            </a:r>
            <a:r>
              <a:rPr lang="ru-RU" sz="4000" dirty="0"/>
              <a:t>, а </a:t>
            </a:r>
            <a:r>
              <a:rPr lang="ru-RU" sz="4000" dirty="0" err="1"/>
              <a:t>світоч</a:t>
            </a:r>
            <a:r>
              <a:rPr lang="ru-RU" sz="4000" dirty="0"/>
              <a:t> </a:t>
            </a:r>
            <a:r>
              <a:rPr lang="ru-RU" sz="4000" dirty="0" err="1"/>
              <a:t>розуму</a:t>
            </a:r>
            <a:r>
              <a:rPr lang="ru-RU" sz="4000" dirty="0"/>
              <a:t>. </a:t>
            </a:r>
            <a:r>
              <a:rPr lang="ru-RU" sz="4000" dirty="0" err="1"/>
              <a:t>Усі</a:t>
            </a:r>
            <a:r>
              <a:rPr lang="ru-RU" sz="4000" dirty="0"/>
              <a:t> </a:t>
            </a:r>
            <a:r>
              <a:rPr lang="ru-RU" sz="4000" dirty="0" err="1"/>
              <a:t>діти</a:t>
            </a:r>
            <a:r>
              <a:rPr lang="ru-RU" sz="4000" dirty="0"/>
              <a:t> не </a:t>
            </a:r>
            <a:r>
              <a:rPr lang="ru-RU" sz="4000" dirty="0" err="1"/>
              <a:t>можуть</a:t>
            </a:r>
            <a:r>
              <a:rPr lang="ru-RU" sz="4000" dirty="0"/>
              <a:t> </a:t>
            </a:r>
            <a:r>
              <a:rPr lang="ru-RU" sz="4000" dirty="0" err="1"/>
              <a:t>мати</a:t>
            </a:r>
            <a:r>
              <a:rPr lang="ru-RU" sz="4000" dirty="0"/>
              <a:t> </a:t>
            </a:r>
            <a:r>
              <a:rPr lang="ru-RU" sz="4000" dirty="0" err="1"/>
              <a:t>однакові</a:t>
            </a:r>
            <a:r>
              <a:rPr lang="ru-RU" sz="4000" dirty="0"/>
              <a:t> </a:t>
            </a:r>
            <a:r>
              <a:rPr lang="ru-RU" sz="4000" dirty="0" err="1"/>
              <a:t>здібності</a:t>
            </a:r>
            <a:r>
              <a:rPr lang="ru-RU" sz="4000" dirty="0"/>
              <a:t>. І </a:t>
            </a:r>
            <a:r>
              <a:rPr lang="ru-RU" sz="4000" dirty="0" err="1"/>
              <a:t>найважливіше</a:t>
            </a:r>
            <a:r>
              <a:rPr lang="ru-RU" sz="4000" dirty="0"/>
              <a:t> </a:t>
            </a:r>
            <a:r>
              <a:rPr lang="ru-RU" sz="4000" dirty="0" err="1"/>
              <a:t>завдання</a:t>
            </a:r>
            <a:r>
              <a:rPr lang="ru-RU" sz="4000" dirty="0"/>
              <a:t> </a:t>
            </a:r>
            <a:r>
              <a:rPr lang="ru-RU" sz="4000" dirty="0" err="1"/>
              <a:t>школи</a:t>
            </a:r>
            <a:r>
              <a:rPr lang="ru-RU" sz="4000" dirty="0"/>
              <a:t> — </a:t>
            </a:r>
            <a:r>
              <a:rPr lang="ru-RU" sz="4000" dirty="0" err="1"/>
              <a:t>виховання</a:t>
            </a:r>
            <a:r>
              <a:rPr lang="ru-RU" sz="4000" dirty="0"/>
              <a:t> </a:t>
            </a:r>
            <a:r>
              <a:rPr lang="ru-RU" sz="4000" dirty="0" err="1"/>
              <a:t>здібностей</a:t>
            </a:r>
            <a:r>
              <a:rPr lang="ru-RU" sz="4000" dirty="0" smtClean="0"/>
              <a:t>.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uk-UA" sz="4000" dirty="0" smtClean="0"/>
              <a:t>В.О. Сухомлинський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1492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8720" y="365126"/>
            <a:ext cx="10165080" cy="327206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0" fontAlgn="base">
              <a:lnSpc>
                <a:spcPct val="150000"/>
              </a:lnSpc>
              <a:buNone/>
            </a:pPr>
            <a:r>
              <a:rPr lang="ru-RU" sz="4000" dirty="0" err="1"/>
              <a:t>Дати</a:t>
            </a:r>
            <a:r>
              <a:rPr lang="ru-RU" sz="4000" dirty="0"/>
              <a:t> </a:t>
            </a:r>
            <a:r>
              <a:rPr lang="ru-RU" sz="4000" dirty="0" err="1"/>
              <a:t>дітям</a:t>
            </a:r>
            <a:r>
              <a:rPr lang="ru-RU" sz="4000" dirty="0"/>
              <a:t> </a:t>
            </a:r>
            <a:r>
              <a:rPr lang="ru-RU" sz="4000" dirty="0" err="1"/>
              <a:t>радість</a:t>
            </a:r>
            <a:r>
              <a:rPr lang="ru-RU" sz="4000" dirty="0"/>
              <a:t> </a:t>
            </a:r>
            <a:r>
              <a:rPr lang="ru-RU" sz="4000" dirty="0" err="1"/>
              <a:t>праці</a:t>
            </a:r>
            <a:r>
              <a:rPr lang="ru-RU" sz="4000" dirty="0"/>
              <a:t>, </a:t>
            </a:r>
            <a:r>
              <a:rPr lang="ru-RU" sz="4000" dirty="0" err="1"/>
              <a:t>радість</a:t>
            </a:r>
            <a:r>
              <a:rPr lang="ru-RU" sz="4000" dirty="0"/>
              <a:t> </a:t>
            </a:r>
            <a:r>
              <a:rPr lang="ru-RU" sz="4000" dirty="0" err="1"/>
              <a:t>успіху</a:t>
            </a:r>
            <a:r>
              <a:rPr lang="ru-RU" sz="4000" dirty="0"/>
              <a:t> у </a:t>
            </a:r>
            <a:r>
              <a:rPr lang="ru-RU" sz="4000" dirty="0" err="1"/>
              <a:t>навчанні</a:t>
            </a:r>
            <a:r>
              <a:rPr lang="ru-RU" sz="4000" dirty="0"/>
              <a:t>, </a:t>
            </a:r>
            <a:r>
              <a:rPr lang="ru-RU" sz="4000" dirty="0" err="1"/>
              <a:t>збудити</a:t>
            </a:r>
            <a:r>
              <a:rPr lang="ru-RU" sz="4000" dirty="0"/>
              <a:t> в </a:t>
            </a:r>
            <a:r>
              <a:rPr lang="ru-RU" sz="4000" dirty="0" err="1"/>
              <a:t>їхніх</a:t>
            </a:r>
            <a:r>
              <a:rPr lang="ru-RU" sz="4000" dirty="0"/>
              <a:t> </a:t>
            </a:r>
            <a:r>
              <a:rPr lang="ru-RU" sz="4000" dirty="0" err="1"/>
              <a:t>серцях</a:t>
            </a:r>
            <a:r>
              <a:rPr lang="ru-RU" sz="4000" dirty="0"/>
              <a:t> </a:t>
            </a:r>
            <a:r>
              <a:rPr lang="ru-RU" sz="4000" dirty="0" err="1"/>
              <a:t>почуття</a:t>
            </a:r>
            <a:r>
              <a:rPr lang="ru-RU" sz="4000" dirty="0"/>
              <a:t> </a:t>
            </a:r>
            <a:r>
              <a:rPr lang="ru-RU" sz="4000" dirty="0" err="1"/>
              <a:t>гордості</a:t>
            </a:r>
            <a:r>
              <a:rPr lang="ru-RU" sz="4000" dirty="0"/>
              <a:t>, </a:t>
            </a:r>
            <a:r>
              <a:rPr lang="ru-RU" sz="4000" dirty="0" err="1"/>
              <a:t>власної</a:t>
            </a:r>
            <a:r>
              <a:rPr lang="ru-RU" sz="4000" dirty="0"/>
              <a:t> </a:t>
            </a:r>
            <a:r>
              <a:rPr lang="ru-RU" sz="4000" dirty="0" err="1"/>
              <a:t>гідності</a:t>
            </a:r>
            <a:r>
              <a:rPr lang="ru-RU" sz="4000" dirty="0"/>
              <a:t> — </a:t>
            </a:r>
            <a:r>
              <a:rPr lang="ru-RU" sz="4000" dirty="0" err="1"/>
              <a:t>це</a:t>
            </a:r>
            <a:r>
              <a:rPr lang="ru-RU" sz="4000" dirty="0"/>
              <a:t> перша </a:t>
            </a:r>
            <a:r>
              <a:rPr lang="ru-RU" sz="4000" dirty="0" err="1"/>
              <a:t>заповідь</a:t>
            </a:r>
            <a:r>
              <a:rPr lang="ru-RU" sz="4000" dirty="0"/>
              <a:t> </a:t>
            </a:r>
            <a:r>
              <a:rPr lang="ru-RU" sz="4000" dirty="0" err="1"/>
              <a:t>виховання</a:t>
            </a:r>
            <a:r>
              <a:rPr lang="ru-RU" sz="4000" dirty="0" smtClean="0"/>
              <a:t>.</a:t>
            </a:r>
          </a:p>
          <a:p>
            <a:pPr marL="0" lvl="0" indent="0" algn="r" fontAlgn="base">
              <a:lnSpc>
                <a:spcPct val="150000"/>
              </a:lnSpc>
              <a:buNone/>
            </a:pPr>
            <a:r>
              <a:rPr lang="uk-UA" sz="4000" dirty="0" smtClean="0"/>
              <a:t>В.О. Сухомлинський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56110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99810"/>
            <a:ext cx="10515600" cy="1325563"/>
          </a:xfrm>
        </p:spPr>
        <p:txBody>
          <a:bodyPr/>
          <a:lstStyle/>
          <a:p>
            <a:pPr algn="ctr"/>
            <a:r>
              <a:rPr lang="uk-UA" b="1" dirty="0" smtClean="0"/>
              <a:t>Педагогічна толерантність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uk-UA" dirty="0" smtClean="0"/>
              <a:t>Інтегративна </a:t>
            </a:r>
            <a:r>
              <a:rPr lang="uk-UA" dirty="0" err="1"/>
              <a:t>професійно</a:t>
            </a:r>
            <a:r>
              <a:rPr lang="uk-UA" dirty="0"/>
              <a:t> </a:t>
            </a:r>
            <a:r>
              <a:rPr lang="uk-UA" dirty="0" smtClean="0"/>
              <a:t>важлива </a:t>
            </a:r>
            <a:r>
              <a:rPr lang="uk-UA" dirty="0"/>
              <a:t>якість особистості фахівця сфери освіти, в основі якої лежить система гуманістичних цінностей, наявність у фахівця сфери освіти внутрішньої настанови на прийняття кожного учасника освітнього процесу, обумовлені здібності та вміння </a:t>
            </a:r>
            <a:r>
              <a:rPr lang="uk-UA" dirty="0" err="1"/>
              <a:t>грунтувати</a:t>
            </a:r>
            <a:r>
              <a:rPr lang="uk-UA" dirty="0"/>
              <a:t> свою поведінку на основі розуміння, визнання й прийняття всіх учасників освітнього процесу у всьому різноманітті їх особистісних та соціальних відмінностей.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6248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Компоненти педагогічної толерантності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ru-RU" sz="3200" dirty="0" err="1" smtClean="0"/>
              <a:t>Соціальний</a:t>
            </a:r>
            <a:r>
              <a:rPr lang="ru-RU" sz="3200" dirty="0" smtClean="0"/>
              <a:t> компонент; </a:t>
            </a:r>
          </a:p>
          <a:p>
            <a:pPr>
              <a:lnSpc>
                <a:spcPct val="200000"/>
              </a:lnSpc>
            </a:pPr>
            <a:r>
              <a:rPr lang="ru-RU" sz="3200" dirty="0" err="1" smtClean="0"/>
              <a:t>психологічний</a:t>
            </a:r>
            <a:r>
              <a:rPr lang="ru-RU" sz="3200" dirty="0" smtClean="0"/>
              <a:t> компонент. </a:t>
            </a:r>
            <a:endParaRPr lang="ru-RU" sz="3200" dirty="0"/>
          </a:p>
          <a:p>
            <a:pPr>
              <a:lnSpc>
                <a:spcPct val="200000"/>
              </a:lnSpc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488626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err="1" smtClean="0"/>
              <a:t>Псисхологічний</a:t>
            </a:r>
            <a:r>
              <a:rPr lang="uk-UA" b="1" dirty="0" smtClean="0"/>
              <a:t> компонент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u-RU" sz="3200" dirty="0" err="1" smtClean="0"/>
              <a:t>Психологічний</a:t>
            </a:r>
            <a:r>
              <a:rPr lang="ru-RU" sz="3200" dirty="0" smtClean="0"/>
              <a:t> компонент </a:t>
            </a:r>
            <a:r>
              <a:rPr lang="ru-RU" sz="3200" dirty="0" err="1" smtClean="0"/>
              <a:t>педагогічної</a:t>
            </a:r>
            <a:r>
              <a:rPr lang="ru-RU" sz="3200" dirty="0" smtClean="0"/>
              <a:t> </a:t>
            </a:r>
            <a:r>
              <a:rPr lang="ru-RU" sz="3200" dirty="0" err="1" smtClean="0"/>
              <a:t>толерантності</a:t>
            </a:r>
            <a:r>
              <a:rPr lang="ru-RU" sz="3200" dirty="0" smtClean="0"/>
              <a:t> </a:t>
            </a:r>
            <a:r>
              <a:rPr lang="uk-UA" sz="3200" dirty="0" smtClean="0"/>
              <a:t>передбач</a:t>
            </a:r>
            <a:r>
              <a:rPr lang="ru-RU" sz="3200" dirty="0" err="1" smtClean="0"/>
              <a:t>ає</a:t>
            </a:r>
            <a:r>
              <a:rPr lang="ru-RU" sz="3200" dirty="0" smtClean="0"/>
              <a:t> </a:t>
            </a:r>
            <a:r>
              <a:rPr lang="ru-RU" sz="3200" dirty="0" err="1" smtClean="0"/>
              <a:t>позитивне</a:t>
            </a:r>
            <a:r>
              <a:rPr lang="ru-RU" sz="3200" dirty="0" smtClean="0"/>
              <a:t> </a:t>
            </a:r>
            <a:r>
              <a:rPr lang="ru-RU" sz="3200" dirty="0" err="1" smtClean="0"/>
              <a:t>ставлення</a:t>
            </a:r>
            <a:r>
              <a:rPr lang="ru-RU" sz="3200" dirty="0" smtClean="0"/>
              <a:t> </a:t>
            </a:r>
            <a:r>
              <a:rPr lang="uk-UA" sz="3200" dirty="0" smtClean="0"/>
              <a:t>як </a:t>
            </a:r>
            <a:r>
              <a:rPr lang="ru-RU" sz="3200" dirty="0" smtClean="0"/>
              <a:t>до себе, </a:t>
            </a:r>
            <a:r>
              <a:rPr lang="uk-UA" sz="3200" dirty="0" smtClean="0"/>
              <a:t>так й до </a:t>
            </a:r>
            <a:r>
              <a:rPr lang="ru-RU" sz="3200" dirty="0" err="1" smtClean="0"/>
              <a:t>життя</a:t>
            </a:r>
            <a:r>
              <a:rPr lang="ru-RU" sz="3200" dirty="0" smtClean="0"/>
              <a:t> </a:t>
            </a:r>
            <a:r>
              <a:rPr lang="uk-UA" sz="3200" dirty="0" smtClean="0"/>
              <a:t>й до </a:t>
            </a:r>
            <a:r>
              <a:rPr lang="ru-RU" sz="3200" dirty="0" err="1" smtClean="0"/>
              <a:t>професійної</a:t>
            </a:r>
            <a:r>
              <a:rPr lang="ru-RU" sz="3200" dirty="0" smtClean="0"/>
              <a:t> </a:t>
            </a:r>
            <a:r>
              <a:rPr lang="ru-RU" sz="3200" dirty="0" err="1" smtClean="0"/>
              <a:t>діяльності</a:t>
            </a:r>
            <a:r>
              <a:rPr lang="ru-RU" sz="3200" dirty="0" smtClean="0"/>
              <a:t>, а </a:t>
            </a:r>
            <a:r>
              <a:rPr lang="ru-RU" sz="3200" dirty="0" err="1" smtClean="0"/>
              <a:t>також</a:t>
            </a:r>
            <a:r>
              <a:rPr lang="ru-RU" sz="3200" dirty="0" smtClean="0"/>
              <a:t> </a:t>
            </a:r>
            <a:r>
              <a:rPr lang="ru-RU" sz="3200" dirty="0" err="1" smtClean="0"/>
              <a:t>здатність</a:t>
            </a:r>
            <a:r>
              <a:rPr lang="ru-RU" sz="3200" dirty="0" smtClean="0"/>
              <a:t> </a:t>
            </a:r>
            <a:r>
              <a:rPr lang="ru-RU" sz="3200" dirty="0" err="1" smtClean="0"/>
              <a:t>протистояти</a:t>
            </a:r>
            <a:r>
              <a:rPr lang="ru-RU" sz="3200" dirty="0" smtClean="0"/>
              <a:t>, </a:t>
            </a:r>
            <a:r>
              <a:rPr lang="ru-RU" sz="3200" dirty="0" err="1" smtClean="0"/>
              <a:t>витримувати</a:t>
            </a:r>
            <a:r>
              <a:rPr lang="ru-RU" sz="3200" dirty="0" smtClean="0"/>
              <a:t> </a:t>
            </a:r>
            <a:r>
              <a:rPr lang="ru-RU" sz="3200" dirty="0" err="1" smtClean="0"/>
              <a:t>несприятливі</a:t>
            </a:r>
            <a:r>
              <a:rPr lang="ru-RU" sz="3200" dirty="0" smtClean="0"/>
              <a:t> </a:t>
            </a:r>
            <a:r>
              <a:rPr lang="ru-RU" sz="3200" dirty="0" err="1" smtClean="0"/>
              <a:t>вплив</a:t>
            </a:r>
            <a:r>
              <a:rPr lang="uk-UA" sz="3200" dirty="0" smtClean="0"/>
              <a:t>и</a:t>
            </a:r>
            <a:r>
              <a:rPr lang="ru-RU" sz="3200" dirty="0" smtClean="0"/>
              <a:t> </a:t>
            </a:r>
            <a:r>
              <a:rPr lang="ru-RU" sz="3200" dirty="0" err="1" smtClean="0"/>
              <a:t>освітнього</a:t>
            </a:r>
            <a:r>
              <a:rPr lang="ru-RU" sz="3200" dirty="0" smtClean="0"/>
              <a:t> </a:t>
            </a:r>
            <a:r>
              <a:rPr lang="ru-RU" sz="3200" dirty="0" err="1" smtClean="0"/>
              <a:t>середовища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3613233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Соціальний компонент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ru-RU" sz="3200" dirty="0" err="1" smtClean="0"/>
              <a:t>Соціальний</a:t>
            </a:r>
            <a:r>
              <a:rPr lang="ru-RU" sz="3200" dirty="0" smtClean="0"/>
              <a:t> компонент </a:t>
            </a:r>
            <a:r>
              <a:rPr lang="ru-RU" sz="3200" dirty="0" err="1" smtClean="0"/>
              <a:t>полягає</a:t>
            </a:r>
            <a:r>
              <a:rPr lang="ru-RU" sz="3200" dirty="0" smtClean="0"/>
              <a:t> у позитивному </a:t>
            </a:r>
            <a:r>
              <a:rPr lang="ru-RU" sz="3200" dirty="0" err="1" smtClean="0"/>
              <a:t>ставленн</a:t>
            </a:r>
            <a:r>
              <a:rPr lang="uk-UA" sz="3200" dirty="0" smtClean="0"/>
              <a:t>і</a:t>
            </a:r>
            <a:r>
              <a:rPr lang="ru-RU" sz="3200" dirty="0" smtClean="0"/>
              <a:t> до </a:t>
            </a:r>
            <a:r>
              <a:rPr lang="ru-RU" sz="3200" dirty="0" err="1" smtClean="0"/>
              <a:t>відмінностей</a:t>
            </a:r>
            <a:r>
              <a:rPr lang="ru-RU" sz="3200" dirty="0" smtClean="0"/>
              <a:t> </a:t>
            </a:r>
            <a:r>
              <a:rPr lang="ru-RU" sz="3200" dirty="0" err="1" smtClean="0"/>
              <a:t>учасників</a:t>
            </a:r>
            <a:r>
              <a:rPr lang="ru-RU" sz="3200" dirty="0" smtClean="0"/>
              <a:t> </a:t>
            </a:r>
            <a:r>
              <a:rPr lang="ru-RU" sz="3200" dirty="0" err="1" smtClean="0"/>
              <a:t>освітнього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процесу</a:t>
            </a:r>
            <a:r>
              <a:rPr lang="uk-UA" sz="3200" dirty="0" smtClean="0"/>
              <a:t>, до</a:t>
            </a:r>
            <a:r>
              <a:rPr lang="ru-RU" sz="3200" dirty="0" smtClean="0"/>
              <a:t> </a:t>
            </a:r>
            <a:r>
              <a:rPr lang="ru-RU" sz="3200" dirty="0" err="1" smtClean="0"/>
              <a:t>соціальни</a:t>
            </a:r>
            <a:r>
              <a:rPr lang="uk-UA" sz="3200" dirty="0" smtClean="0"/>
              <a:t>х та</a:t>
            </a:r>
            <a:r>
              <a:rPr lang="ru-RU" sz="3200" dirty="0" smtClean="0"/>
              <a:t> </a:t>
            </a:r>
            <a:r>
              <a:rPr lang="ru-RU" sz="3200" dirty="0" err="1" smtClean="0"/>
              <a:t>особистісни</a:t>
            </a:r>
            <a:r>
              <a:rPr lang="uk-UA" sz="3200" dirty="0" smtClean="0"/>
              <a:t>х</a:t>
            </a:r>
            <a:r>
              <a:rPr lang="ru-RU" sz="3200" dirty="0" smtClean="0"/>
              <a:t> </a:t>
            </a:r>
            <a:r>
              <a:rPr lang="ru-RU" sz="3200" dirty="0" err="1" smtClean="0"/>
              <a:t>ознак</a:t>
            </a:r>
            <a:r>
              <a:rPr lang="ru-RU" sz="3200" dirty="0" smtClean="0"/>
              <a:t> на </a:t>
            </a:r>
            <a:r>
              <a:rPr lang="uk-UA" sz="3200" dirty="0" err="1" smtClean="0"/>
              <a:t>підста</a:t>
            </a:r>
            <a:r>
              <a:rPr lang="ru-RU" sz="3200" dirty="0" err="1" smtClean="0"/>
              <a:t>ві</a:t>
            </a:r>
            <a:r>
              <a:rPr lang="ru-RU" sz="3200" dirty="0" smtClean="0"/>
              <a:t> </a:t>
            </a:r>
            <a:r>
              <a:rPr lang="ru-RU" sz="3200" dirty="0" err="1" smtClean="0"/>
              <a:t>визнання</a:t>
            </a:r>
            <a:r>
              <a:rPr lang="ru-RU" sz="3200" dirty="0" smtClean="0"/>
              <a:t>, </a:t>
            </a:r>
            <a:r>
              <a:rPr lang="ru-RU" sz="3200" dirty="0" err="1" smtClean="0"/>
              <a:t>розуміння</a:t>
            </a:r>
            <a:r>
              <a:rPr lang="ru-RU" sz="3200" dirty="0" smtClean="0"/>
              <a:t> </a:t>
            </a:r>
            <a:r>
              <a:rPr lang="uk-UA" sz="3200" dirty="0" smtClean="0"/>
              <a:t>й</a:t>
            </a:r>
            <a:r>
              <a:rPr lang="ru-RU" sz="3200" dirty="0" smtClean="0"/>
              <a:t> </a:t>
            </a:r>
            <a:r>
              <a:rPr lang="ru-RU" sz="3200" dirty="0" err="1" smtClean="0"/>
              <a:t>прийняття</a:t>
            </a:r>
            <a:r>
              <a:rPr lang="ru-RU" sz="3200" dirty="0" smtClean="0"/>
              <a:t> </a:t>
            </a:r>
            <a:r>
              <a:rPr lang="ru-RU" sz="3200" dirty="0" err="1" smtClean="0"/>
              <a:t>цих</a:t>
            </a:r>
            <a:r>
              <a:rPr lang="ru-RU" sz="3200" dirty="0" smtClean="0"/>
              <a:t> </a:t>
            </a:r>
            <a:r>
              <a:rPr lang="ru-RU" sz="3200" dirty="0" err="1" smtClean="0"/>
              <a:t>відмінностей</a:t>
            </a:r>
            <a:r>
              <a:rPr lang="ru-RU" sz="3200" dirty="0" smtClean="0"/>
              <a:t>.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2511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1966" y="365126"/>
            <a:ext cx="10321834" cy="353332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0709" y="1175657"/>
            <a:ext cx="10583091" cy="5001306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 smtClean="0"/>
              <a:t> </a:t>
            </a:r>
            <a:r>
              <a:rPr lang="ru-RU" sz="4000" dirty="0"/>
              <a:t>Ми </a:t>
            </a:r>
            <a:r>
              <a:rPr lang="ru-RU" sz="4000" dirty="0" err="1"/>
              <a:t>повинні</a:t>
            </a:r>
            <a:r>
              <a:rPr lang="ru-RU" sz="4000" dirty="0"/>
              <a:t> </a:t>
            </a:r>
            <a:r>
              <a:rPr lang="ru-RU" sz="4000" dirty="0" err="1"/>
              <a:t>думати</a:t>
            </a:r>
            <a:r>
              <a:rPr lang="ru-RU" sz="4000" dirty="0"/>
              <a:t> про те, </a:t>
            </a:r>
            <a:r>
              <a:rPr lang="ru-RU" sz="4000" dirty="0" err="1"/>
              <a:t>що</a:t>
            </a:r>
            <a:r>
              <a:rPr lang="ru-RU" sz="4000" dirty="0"/>
              <a:t> ми </a:t>
            </a:r>
            <a:r>
              <a:rPr lang="ru-RU" sz="4000" dirty="0" err="1"/>
              <a:t>вкладаємо</a:t>
            </a:r>
            <a:r>
              <a:rPr lang="ru-RU" sz="4000" dirty="0"/>
              <a:t> в душу </a:t>
            </a:r>
            <a:r>
              <a:rPr lang="ru-RU" sz="4000" dirty="0" err="1"/>
              <a:t>людини</a:t>
            </a:r>
            <a:r>
              <a:rPr lang="ru-RU" sz="4000" dirty="0"/>
              <a:t>… </a:t>
            </a:r>
            <a:r>
              <a:rPr lang="ru-RU" sz="4000" dirty="0" err="1"/>
              <a:t>Вірте</a:t>
            </a:r>
            <a:r>
              <a:rPr lang="ru-RU" sz="4000" dirty="0"/>
              <a:t> в талант і </a:t>
            </a:r>
            <a:r>
              <a:rPr lang="ru-RU" sz="4000" dirty="0" err="1"/>
              <a:t>сили</a:t>
            </a:r>
            <a:r>
              <a:rPr lang="ru-RU" sz="4000" dirty="0"/>
              <a:t> кожного </a:t>
            </a:r>
            <a:r>
              <a:rPr lang="ru-RU" sz="4000" dirty="0" err="1"/>
              <a:t>учня</a:t>
            </a:r>
            <a:r>
              <a:rPr lang="ru-RU" sz="4000" dirty="0" smtClean="0"/>
              <a:t>. 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ru-RU" sz="4000" dirty="0" smtClean="0"/>
              <a:t>В.О. </a:t>
            </a:r>
            <a:r>
              <a:rPr lang="ru-RU" sz="4000" dirty="0" err="1" smtClean="0"/>
              <a:t>Сухомлинський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7332597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2776" y="365125"/>
            <a:ext cx="10361023" cy="24882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0891" y="1084217"/>
            <a:ext cx="10752909" cy="5092746"/>
          </a:xfrm>
        </p:spPr>
        <p:txBody>
          <a:bodyPr>
            <a:normAutofit/>
          </a:bodyPr>
          <a:lstStyle/>
          <a:p>
            <a:pPr marL="0" lvl="0" indent="0" fontAlgn="base">
              <a:lnSpc>
                <a:spcPct val="150000"/>
              </a:lnSpc>
              <a:buNone/>
            </a:pPr>
            <a:r>
              <a:rPr lang="ru-RU" sz="4000" dirty="0" err="1"/>
              <a:t>Любов</a:t>
            </a:r>
            <a:r>
              <a:rPr lang="ru-RU" sz="4000" dirty="0"/>
              <a:t> — </a:t>
            </a:r>
            <a:r>
              <a:rPr lang="ru-RU" sz="4000" dirty="0" err="1"/>
              <a:t>це</a:t>
            </a:r>
            <a:r>
              <a:rPr lang="ru-RU" sz="4000" dirty="0"/>
              <a:t> </a:t>
            </a:r>
            <a:r>
              <a:rPr lang="ru-RU" sz="4000" dirty="0" err="1"/>
              <a:t>насамперед</a:t>
            </a:r>
            <a:r>
              <a:rPr lang="ru-RU" sz="4000" dirty="0"/>
              <a:t> </a:t>
            </a:r>
            <a:r>
              <a:rPr lang="ru-RU" sz="4000" dirty="0" err="1"/>
              <a:t>відповідальність</a:t>
            </a:r>
            <a:r>
              <a:rPr lang="ru-RU" sz="4000" dirty="0"/>
              <a:t>, а </a:t>
            </a:r>
            <a:r>
              <a:rPr lang="ru-RU" sz="4000" dirty="0" err="1"/>
              <a:t>потім</a:t>
            </a:r>
            <a:r>
              <a:rPr lang="ru-RU" sz="4000" dirty="0"/>
              <a:t> уже </a:t>
            </a:r>
            <a:r>
              <a:rPr lang="ru-RU" sz="4000" dirty="0" err="1"/>
              <a:t>насолода</a:t>
            </a:r>
            <a:r>
              <a:rPr lang="ru-RU" sz="4000" dirty="0"/>
              <a:t>, </a:t>
            </a:r>
            <a:r>
              <a:rPr lang="ru-RU" sz="4000" dirty="0" err="1"/>
              <a:t>радість</a:t>
            </a:r>
            <a:r>
              <a:rPr lang="ru-RU" sz="4000" dirty="0" smtClean="0"/>
              <a:t>.</a:t>
            </a:r>
          </a:p>
          <a:p>
            <a:pPr marL="0" lvl="0" indent="0" algn="r" fontAlgn="base">
              <a:lnSpc>
                <a:spcPct val="150000"/>
              </a:lnSpc>
              <a:buNone/>
            </a:pPr>
            <a:r>
              <a:rPr lang="uk-UA" sz="4000" dirty="0" smtClean="0"/>
              <a:t>В.О. Сухомлинський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5429808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5656" y="365125"/>
            <a:ext cx="10178143" cy="45783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8274" y="1188720"/>
            <a:ext cx="10465526" cy="498824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4000" dirty="0" smtClean="0"/>
              <a:t>Роки </a:t>
            </a:r>
            <a:r>
              <a:rPr lang="ru-RU" sz="4000" dirty="0" err="1"/>
              <a:t>дитинства</a:t>
            </a:r>
            <a:r>
              <a:rPr lang="ru-RU" sz="4000" dirty="0"/>
              <a:t> – </a:t>
            </a:r>
            <a:r>
              <a:rPr lang="ru-RU" sz="4000" dirty="0" err="1"/>
              <a:t>це</a:t>
            </a:r>
            <a:r>
              <a:rPr lang="ru-RU" sz="4000" dirty="0"/>
              <a:t> перш за все </a:t>
            </a:r>
            <a:r>
              <a:rPr lang="ru-RU" sz="4000" dirty="0" err="1"/>
              <a:t>виховання</a:t>
            </a:r>
            <a:r>
              <a:rPr lang="ru-RU" sz="4000" dirty="0"/>
              <a:t> </a:t>
            </a:r>
            <a:r>
              <a:rPr lang="ru-RU" sz="4000" dirty="0" err="1"/>
              <a:t>серця</a:t>
            </a:r>
            <a:r>
              <a:rPr lang="ru-RU" sz="4000" dirty="0"/>
              <a:t>. </a:t>
            </a:r>
            <a:r>
              <a:rPr lang="ru-RU" sz="4000" dirty="0" err="1"/>
              <a:t>Виховання</a:t>
            </a:r>
            <a:r>
              <a:rPr lang="ru-RU" sz="4000" dirty="0"/>
              <a:t> – </a:t>
            </a:r>
            <a:r>
              <a:rPr lang="ru-RU" sz="4000" dirty="0" err="1"/>
              <a:t>це</a:t>
            </a:r>
            <a:r>
              <a:rPr lang="ru-RU" sz="4000" dirty="0"/>
              <a:t> не </a:t>
            </a:r>
            <a:r>
              <a:rPr lang="ru-RU" sz="4000" dirty="0" err="1"/>
              <a:t>поєднання</a:t>
            </a:r>
            <a:r>
              <a:rPr lang="ru-RU" sz="4000" dirty="0"/>
              <a:t> </a:t>
            </a:r>
            <a:r>
              <a:rPr lang="ru-RU" sz="4000" dirty="0" err="1"/>
              <a:t>заходів</a:t>
            </a:r>
            <a:r>
              <a:rPr lang="ru-RU" sz="4000" dirty="0"/>
              <a:t> і </a:t>
            </a:r>
            <a:r>
              <a:rPr lang="ru-RU" sz="4000" dirty="0" err="1"/>
              <a:t>прийомів</a:t>
            </a:r>
            <a:r>
              <a:rPr lang="ru-RU" sz="4000" dirty="0"/>
              <a:t>, а </a:t>
            </a:r>
            <a:r>
              <a:rPr lang="ru-RU" sz="4000" dirty="0" err="1"/>
              <a:t>мудре</a:t>
            </a:r>
            <a:r>
              <a:rPr lang="ru-RU" sz="4000" dirty="0"/>
              <a:t> </a:t>
            </a:r>
            <a:r>
              <a:rPr lang="ru-RU" sz="4000" dirty="0" err="1"/>
              <a:t>спілкування</a:t>
            </a:r>
            <a:r>
              <a:rPr lang="ru-RU" sz="4000" dirty="0"/>
              <a:t> </a:t>
            </a:r>
            <a:r>
              <a:rPr lang="ru-RU" sz="4000" dirty="0" err="1"/>
              <a:t>дорослого</a:t>
            </a:r>
            <a:r>
              <a:rPr lang="ru-RU" sz="4000" dirty="0"/>
              <a:t> з живою </a:t>
            </a:r>
            <a:r>
              <a:rPr lang="ru-RU" sz="4000" dirty="0" err="1"/>
              <a:t>душею</a:t>
            </a:r>
            <a:r>
              <a:rPr lang="ru-RU" sz="4000" dirty="0"/>
              <a:t> </a:t>
            </a:r>
            <a:r>
              <a:rPr lang="ru-RU" sz="4000" dirty="0" err="1"/>
              <a:t>дитини</a:t>
            </a:r>
            <a:r>
              <a:rPr lang="ru-RU" sz="4000" dirty="0" smtClean="0"/>
              <a:t>. 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ru-RU" sz="4000" dirty="0" smtClean="0"/>
              <a:t>В.О. </a:t>
            </a:r>
            <a:r>
              <a:rPr lang="ru-RU" sz="4000" dirty="0" err="1"/>
              <a:t>Сухомлинський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500072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3406" y="365126"/>
            <a:ext cx="10230394" cy="47089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635" y="1995443"/>
            <a:ext cx="10515600" cy="4351338"/>
          </a:xfrm>
        </p:spPr>
        <p:txBody>
          <a:bodyPr>
            <a:normAutofit/>
          </a:bodyPr>
          <a:lstStyle/>
          <a:p>
            <a:pPr marL="0" lvl="0" indent="0" algn="just" fontAlgn="base">
              <a:buNone/>
            </a:pPr>
            <a:r>
              <a:rPr lang="ru-RU" sz="4000" dirty="0"/>
              <a:t>До </a:t>
            </a:r>
            <a:r>
              <a:rPr lang="ru-RU" sz="4000" dirty="0" err="1"/>
              <a:t>хорошого</a:t>
            </a:r>
            <a:r>
              <a:rPr lang="ru-RU" sz="4000" dirty="0"/>
              <a:t> уроку учитель </a:t>
            </a:r>
            <a:r>
              <a:rPr lang="ru-RU" sz="4000" dirty="0" err="1"/>
              <a:t>готується</a:t>
            </a:r>
            <a:r>
              <a:rPr lang="ru-RU" sz="4000" dirty="0"/>
              <a:t> все </a:t>
            </a:r>
            <a:r>
              <a:rPr lang="ru-RU" sz="4000" dirty="0" err="1"/>
              <a:t>життя</a:t>
            </a:r>
            <a:r>
              <a:rPr lang="ru-RU" sz="4000" dirty="0" smtClean="0"/>
              <a:t>.</a:t>
            </a:r>
          </a:p>
          <a:p>
            <a:pPr marL="0" lvl="0" indent="0" algn="r" fontAlgn="base">
              <a:buNone/>
            </a:pPr>
            <a:endParaRPr lang="uk-UA" sz="4000" dirty="0" smtClean="0"/>
          </a:p>
          <a:p>
            <a:pPr marL="0" lvl="0" indent="0" algn="r" fontAlgn="base">
              <a:buNone/>
            </a:pPr>
            <a:r>
              <a:rPr lang="uk-UA" sz="4000" dirty="0" smtClean="0"/>
              <a:t>В.О. Сухомлинський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2620427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0970" y="339000"/>
            <a:ext cx="10112829" cy="340270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880" y="1737361"/>
            <a:ext cx="11170920" cy="4439602"/>
          </a:xfrm>
        </p:spPr>
        <p:txBody>
          <a:bodyPr/>
          <a:lstStyle/>
          <a:p>
            <a:pPr marL="0" indent="0" algn="ctr">
              <a:buNone/>
            </a:pPr>
            <a:r>
              <a:rPr lang="ru-RU" sz="4800" dirty="0" err="1"/>
              <a:t>Серце</a:t>
            </a:r>
            <a:r>
              <a:rPr lang="ru-RU" sz="4800" dirty="0"/>
              <a:t> </a:t>
            </a:r>
            <a:r>
              <a:rPr lang="ru-RU" sz="4800" dirty="0" err="1"/>
              <a:t>віддаю</a:t>
            </a:r>
            <a:r>
              <a:rPr lang="ru-RU" sz="4800" dirty="0"/>
              <a:t> </a:t>
            </a:r>
            <a:r>
              <a:rPr lang="ru-RU" sz="4800" dirty="0" err="1"/>
              <a:t>дітям</a:t>
            </a:r>
            <a:r>
              <a:rPr lang="ru-RU" sz="4800" dirty="0" smtClean="0"/>
              <a:t>. </a:t>
            </a:r>
          </a:p>
          <a:p>
            <a:pPr marL="0" indent="0" algn="r">
              <a:buNone/>
            </a:pPr>
            <a:endParaRPr lang="ru-RU" dirty="0" smtClean="0"/>
          </a:p>
          <a:p>
            <a:pPr marL="0" indent="0" algn="r">
              <a:buNone/>
            </a:pPr>
            <a:r>
              <a:rPr lang="ru-RU" dirty="0" smtClean="0"/>
              <a:t>В.О. </a:t>
            </a:r>
            <a:r>
              <a:rPr lang="ru-RU" dirty="0" err="1"/>
              <a:t>Сухомлинський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029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8902" y="500062"/>
            <a:ext cx="10034451" cy="283709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/>
              <a:t>Роки </a:t>
            </a:r>
            <a:r>
              <a:rPr lang="ru-RU" sz="4000" dirty="0" err="1"/>
              <a:t>дитинства</a:t>
            </a:r>
            <a:r>
              <a:rPr lang="ru-RU" sz="4000" dirty="0"/>
              <a:t> — </a:t>
            </a:r>
            <a:r>
              <a:rPr lang="ru-RU" sz="4000" dirty="0" err="1"/>
              <a:t>це</a:t>
            </a:r>
            <a:r>
              <a:rPr lang="ru-RU" sz="4000" dirty="0"/>
              <a:t> </a:t>
            </a:r>
            <a:r>
              <a:rPr lang="ru-RU" sz="4000" dirty="0" err="1"/>
              <a:t>насамперед</a:t>
            </a:r>
            <a:r>
              <a:rPr lang="ru-RU" sz="4000" dirty="0"/>
              <a:t> </a:t>
            </a:r>
            <a:r>
              <a:rPr lang="ru-RU" sz="4000" dirty="0" err="1"/>
              <a:t>виховання</a:t>
            </a:r>
            <a:r>
              <a:rPr lang="ru-RU" sz="4000" dirty="0"/>
              <a:t> </a:t>
            </a:r>
            <a:r>
              <a:rPr lang="ru-RU" sz="4000" dirty="0" err="1" smtClean="0"/>
              <a:t>серця</a:t>
            </a:r>
            <a:r>
              <a:rPr lang="ru-RU" sz="4000" dirty="0" smtClean="0"/>
              <a:t>.</a:t>
            </a:r>
          </a:p>
          <a:p>
            <a:pPr marL="0" indent="0" algn="r">
              <a:buNone/>
            </a:pPr>
            <a:endParaRPr lang="uk-UA" sz="4000" dirty="0" smtClean="0"/>
          </a:p>
          <a:p>
            <a:pPr marL="0" indent="0" algn="r">
              <a:buNone/>
            </a:pPr>
            <a:r>
              <a:rPr lang="uk-UA" sz="4000" dirty="0" smtClean="0"/>
              <a:t>В.О. Сухомлинський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564527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669" y="260623"/>
            <a:ext cx="9483634" cy="26189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3954" y="849086"/>
            <a:ext cx="10739846" cy="5327877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uk-UA" dirty="0"/>
              <a:t>Толерантність до невизначеності лежить в основі всієї </a:t>
            </a:r>
            <a:r>
              <a:rPr lang="uk-UA" dirty="0" err="1"/>
              <a:t>культурогенетичної</a:t>
            </a:r>
            <a:r>
              <a:rPr lang="uk-UA" dirty="0"/>
              <a:t> активності людини. І саме толерантність як культурна </a:t>
            </a:r>
            <a:r>
              <a:rPr lang="uk-UA" dirty="0" err="1"/>
              <a:t>універсалія</a:t>
            </a:r>
            <a:r>
              <a:rPr lang="uk-UA" dirty="0"/>
              <a:t>, що забезпечує стабільність, цілісність, ресурс пристосування і виживання суспільства, лежить в основі розвитку будь-яких суспільних відносин.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3140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43" y="208370"/>
            <a:ext cx="8675914" cy="235767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2331" y="718457"/>
            <a:ext cx="10661469" cy="5458506"/>
          </a:xfrm>
        </p:spPr>
        <p:txBody>
          <a:bodyPr/>
          <a:lstStyle/>
          <a:p>
            <a:pPr>
              <a:lnSpc>
                <a:spcPct val="200000"/>
              </a:lnSpc>
            </a:pPr>
            <a:endParaRPr lang="ru-RU" dirty="0" smtClean="0"/>
          </a:p>
          <a:p>
            <a:pPr>
              <a:lnSpc>
                <a:spcPct val="200000"/>
              </a:lnSpc>
            </a:pPr>
            <a:r>
              <a:rPr lang="ru-RU" dirty="0" err="1" smtClean="0"/>
              <a:t>Толерантність</a:t>
            </a:r>
            <a:r>
              <a:rPr lang="ru-RU" dirty="0" smtClean="0"/>
              <a:t>, на думку </a:t>
            </a:r>
            <a:r>
              <a:rPr lang="ru-RU" dirty="0" err="1" smtClean="0"/>
              <a:t>Асмолова</a:t>
            </a:r>
            <a:r>
              <a:rPr lang="ru-RU" dirty="0" smtClean="0"/>
              <a:t> А.Г. </a:t>
            </a:r>
            <a:r>
              <a:rPr lang="ru-RU" dirty="0" err="1"/>
              <a:t>розуміється</a:t>
            </a:r>
            <a:r>
              <a:rPr lang="ru-RU" dirty="0"/>
              <a:t> не як </a:t>
            </a:r>
            <a:r>
              <a:rPr lang="ru-RU" dirty="0" err="1"/>
              <a:t>непохитне</a:t>
            </a:r>
            <a:r>
              <a:rPr lang="ru-RU" dirty="0"/>
              <a:t> правило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готовий</a:t>
            </a:r>
            <a:r>
              <a:rPr lang="ru-RU" dirty="0"/>
              <a:t> до </a:t>
            </a:r>
            <a:r>
              <a:rPr lang="ru-RU" dirty="0" err="1"/>
              <a:t>вживання</a:t>
            </a:r>
            <a:r>
              <a:rPr lang="ru-RU" dirty="0"/>
              <a:t> рецепт, не як примусов</a:t>
            </a:r>
            <a:r>
              <a:rPr lang="uk-UA" dirty="0"/>
              <a:t>а</a:t>
            </a:r>
            <a:r>
              <a:rPr lang="ru-RU" dirty="0"/>
              <a:t> </a:t>
            </a:r>
            <a:r>
              <a:rPr lang="ru-RU" dirty="0" err="1"/>
              <a:t>вимога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загрозою</a:t>
            </a:r>
            <a:r>
              <a:rPr lang="ru-RU" dirty="0"/>
              <a:t> </a:t>
            </a:r>
            <a:r>
              <a:rPr lang="ru-RU" dirty="0" err="1"/>
              <a:t>покарання</a:t>
            </a:r>
            <a:r>
              <a:rPr lang="ru-RU" dirty="0"/>
              <a:t>, а як </a:t>
            </a:r>
            <a:r>
              <a:rPr lang="ru-RU" dirty="0" err="1"/>
              <a:t>вільний</a:t>
            </a:r>
            <a:r>
              <a:rPr lang="ru-RU" dirty="0"/>
              <a:t> і </a:t>
            </a:r>
            <a:r>
              <a:rPr lang="ru-RU" dirty="0" err="1"/>
              <a:t>відповідальний</a:t>
            </a:r>
            <a:r>
              <a:rPr lang="ru-RU" dirty="0"/>
              <a:t>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«</a:t>
            </a:r>
            <a:r>
              <a:rPr lang="ru-RU" dirty="0" err="1"/>
              <a:t>ціннісного</a:t>
            </a:r>
            <a:r>
              <a:rPr lang="ru-RU" dirty="0"/>
              <a:t> толерантного </a:t>
            </a:r>
            <a:r>
              <a:rPr lang="ru-RU" dirty="0" err="1"/>
              <a:t>ставлення</a:t>
            </a:r>
            <a:r>
              <a:rPr lang="ru-RU" dirty="0"/>
              <a:t> до </a:t>
            </a:r>
            <a:r>
              <a:rPr lang="ru-RU" dirty="0" err="1" smtClean="0"/>
              <a:t>життя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6753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846" y="365125"/>
            <a:ext cx="10138954" cy="45783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4000" dirty="0" err="1"/>
              <a:t>Хто</a:t>
            </a:r>
            <a:r>
              <a:rPr lang="ru-RU" sz="4000" dirty="0"/>
              <a:t> </a:t>
            </a:r>
            <a:r>
              <a:rPr lang="ru-RU" sz="4000" dirty="0" err="1"/>
              <a:t>намагається</a:t>
            </a:r>
            <a:r>
              <a:rPr lang="ru-RU" sz="4000" dirty="0"/>
              <a:t> </a:t>
            </a:r>
            <a:r>
              <a:rPr lang="ru-RU" sz="4000" dirty="0" err="1"/>
              <a:t>розібратися</a:t>
            </a:r>
            <a:r>
              <a:rPr lang="ru-RU" sz="4000" dirty="0"/>
              <a:t> в </a:t>
            </a:r>
            <a:r>
              <a:rPr lang="ru-RU" sz="4000" dirty="0" err="1"/>
              <a:t>хорошому</a:t>
            </a:r>
            <a:r>
              <a:rPr lang="ru-RU" sz="4000" dirty="0"/>
              <a:t> й поганому на </a:t>
            </a:r>
            <a:r>
              <a:rPr lang="ru-RU" sz="4000" dirty="0" err="1"/>
              <a:t>своїх</a:t>
            </a:r>
            <a:r>
              <a:rPr lang="ru-RU" sz="4000" dirty="0"/>
              <a:t> уроках, у </a:t>
            </a:r>
            <a:r>
              <a:rPr lang="ru-RU" sz="4000" dirty="0" err="1"/>
              <a:t>своїх</a:t>
            </a:r>
            <a:r>
              <a:rPr lang="ru-RU" sz="4000" dirty="0"/>
              <a:t> </a:t>
            </a:r>
            <a:r>
              <a:rPr lang="ru-RU" sz="4000" dirty="0" err="1"/>
              <a:t>стосунках</a:t>
            </a:r>
            <a:r>
              <a:rPr lang="ru-RU" sz="4000" dirty="0"/>
              <a:t> з </a:t>
            </a:r>
            <a:r>
              <a:rPr lang="ru-RU" sz="4000" dirty="0" err="1"/>
              <a:t>вихованцями</a:t>
            </a:r>
            <a:r>
              <a:rPr lang="ru-RU" sz="4000" dirty="0"/>
              <a:t>, той </a:t>
            </a:r>
            <a:r>
              <a:rPr lang="ru-RU" sz="4000" dirty="0" err="1"/>
              <a:t>вже</a:t>
            </a:r>
            <a:r>
              <a:rPr lang="ru-RU" sz="4000" dirty="0"/>
              <a:t> досягнув </a:t>
            </a:r>
            <a:r>
              <a:rPr lang="ru-RU" sz="4000" dirty="0" err="1"/>
              <a:t>половини</a:t>
            </a:r>
            <a:r>
              <a:rPr lang="ru-RU" sz="4000" dirty="0"/>
              <a:t> </a:t>
            </a:r>
            <a:r>
              <a:rPr lang="ru-RU" sz="4000" dirty="0" err="1"/>
              <a:t>успіху</a:t>
            </a:r>
            <a:r>
              <a:rPr lang="ru-RU" sz="4000" dirty="0" smtClean="0"/>
              <a:t>.</a:t>
            </a:r>
          </a:p>
          <a:p>
            <a:pPr algn="r"/>
            <a:endParaRPr lang="uk-UA" sz="4000" dirty="0" smtClean="0"/>
          </a:p>
          <a:p>
            <a:pPr algn="r"/>
            <a:r>
              <a:rPr lang="uk-UA" sz="4000" dirty="0" smtClean="0"/>
              <a:t>В.О. Сухомлинський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5208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3406" y="365126"/>
            <a:ext cx="10230394" cy="26189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6834" y="1280160"/>
            <a:ext cx="10556966" cy="4896803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4000" dirty="0"/>
              <a:t>У наших школах не повинно бути </a:t>
            </a:r>
            <a:r>
              <a:rPr lang="ru-RU" sz="4000" dirty="0" err="1"/>
              <a:t>нещасливих</a:t>
            </a:r>
            <a:r>
              <a:rPr lang="ru-RU" sz="4000" dirty="0"/>
              <a:t> </a:t>
            </a:r>
            <a:r>
              <a:rPr lang="ru-RU" sz="4000" dirty="0" err="1"/>
              <a:t>дітей</a:t>
            </a:r>
            <a:r>
              <a:rPr lang="ru-RU" sz="4000" dirty="0"/>
              <a:t>, душу </a:t>
            </a:r>
            <a:r>
              <a:rPr lang="ru-RU" sz="4000" dirty="0" err="1"/>
              <a:t>яких</a:t>
            </a:r>
            <a:r>
              <a:rPr lang="ru-RU" sz="4000" dirty="0"/>
              <a:t> </a:t>
            </a:r>
            <a:r>
              <a:rPr lang="ru-RU" sz="4000" dirty="0" err="1"/>
              <a:t>гнітить</a:t>
            </a:r>
            <a:r>
              <a:rPr lang="ru-RU" sz="4000" dirty="0"/>
              <a:t> думка, </a:t>
            </a:r>
            <a:r>
              <a:rPr lang="ru-RU" sz="4000" dirty="0" err="1"/>
              <a:t>що</a:t>
            </a:r>
            <a:r>
              <a:rPr lang="ru-RU" sz="4000" dirty="0"/>
              <a:t> вони </a:t>
            </a:r>
            <a:r>
              <a:rPr lang="ru-RU" sz="4000" dirty="0" err="1"/>
              <a:t>ні</a:t>
            </a:r>
            <a:r>
              <a:rPr lang="ru-RU" sz="4000" dirty="0"/>
              <a:t> на </a:t>
            </a:r>
            <a:r>
              <a:rPr lang="ru-RU" sz="4000" dirty="0" err="1"/>
              <a:t>що</a:t>
            </a:r>
            <a:r>
              <a:rPr lang="ru-RU" sz="4000" dirty="0"/>
              <a:t> не </a:t>
            </a:r>
            <a:r>
              <a:rPr lang="ru-RU" sz="4000" dirty="0" err="1"/>
              <a:t>здібні</a:t>
            </a:r>
            <a:r>
              <a:rPr lang="ru-RU" sz="4000" dirty="0"/>
              <a:t>. </a:t>
            </a:r>
            <a:r>
              <a:rPr lang="ru-RU" sz="4000" dirty="0" err="1"/>
              <a:t>Успіх</a:t>
            </a:r>
            <a:r>
              <a:rPr lang="ru-RU" sz="4000" dirty="0"/>
              <a:t> у </a:t>
            </a:r>
            <a:r>
              <a:rPr lang="ru-RU" sz="4000" dirty="0" err="1"/>
              <a:t>навчанні</a:t>
            </a:r>
            <a:r>
              <a:rPr lang="ru-RU" sz="4000" dirty="0"/>
              <a:t> — </a:t>
            </a:r>
            <a:r>
              <a:rPr lang="ru-RU" sz="4000" dirty="0" err="1"/>
              <a:t>єдине</a:t>
            </a:r>
            <a:r>
              <a:rPr lang="ru-RU" sz="4000" dirty="0"/>
              <a:t> </a:t>
            </a:r>
            <a:r>
              <a:rPr lang="ru-RU" sz="4000" dirty="0" err="1"/>
              <a:t>джерело</a:t>
            </a:r>
            <a:r>
              <a:rPr lang="ru-RU" sz="4000" dirty="0"/>
              <a:t> </a:t>
            </a:r>
            <a:r>
              <a:rPr lang="ru-RU" sz="4000" dirty="0" err="1"/>
              <a:t>внутрішніх</a:t>
            </a:r>
            <a:r>
              <a:rPr lang="ru-RU" sz="4000" dirty="0"/>
              <a:t> сил </a:t>
            </a:r>
            <a:r>
              <a:rPr lang="ru-RU" sz="4000" dirty="0" err="1"/>
              <a:t>дитини</a:t>
            </a:r>
            <a:r>
              <a:rPr lang="ru-RU" sz="4000" dirty="0"/>
              <a:t>, </a:t>
            </a:r>
            <a:r>
              <a:rPr lang="ru-RU" sz="4000" dirty="0" err="1"/>
              <a:t>які</a:t>
            </a:r>
            <a:r>
              <a:rPr lang="ru-RU" sz="4000" dirty="0"/>
              <a:t> </a:t>
            </a:r>
            <a:r>
              <a:rPr lang="ru-RU" sz="4000" dirty="0" err="1"/>
              <a:t>породжують</a:t>
            </a:r>
            <a:r>
              <a:rPr lang="ru-RU" sz="4000" dirty="0"/>
              <a:t> </a:t>
            </a:r>
            <a:r>
              <a:rPr lang="ru-RU" sz="4000" dirty="0" err="1"/>
              <a:t>енергію</a:t>
            </a:r>
            <a:r>
              <a:rPr lang="ru-RU" sz="4000" dirty="0"/>
              <a:t> для </a:t>
            </a:r>
            <a:r>
              <a:rPr lang="ru-RU" sz="4000" dirty="0" err="1"/>
              <a:t>переборення</a:t>
            </a:r>
            <a:r>
              <a:rPr lang="ru-RU" sz="4000" dirty="0"/>
              <a:t> </a:t>
            </a:r>
            <a:r>
              <a:rPr lang="ru-RU" sz="4000" dirty="0" err="1"/>
              <a:t>труднощів</a:t>
            </a:r>
            <a:r>
              <a:rPr lang="ru-RU" sz="4000" dirty="0"/>
              <a:t>, </a:t>
            </a:r>
            <a:r>
              <a:rPr lang="ru-RU" sz="4000" dirty="0" err="1"/>
              <a:t>бажання</a:t>
            </a:r>
            <a:r>
              <a:rPr lang="ru-RU" sz="4000" dirty="0"/>
              <a:t> </a:t>
            </a:r>
            <a:r>
              <a:rPr lang="ru-RU" sz="4000" dirty="0" err="1"/>
              <a:t>вчитися</a:t>
            </a:r>
            <a:r>
              <a:rPr lang="ru-RU" sz="4000" dirty="0" smtClean="0"/>
              <a:t>.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uk-UA" sz="4000" dirty="0" smtClean="0"/>
              <a:t>В.О. Сухомлинський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8839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0086"/>
          </a:xfrm>
        </p:spPr>
        <p:txBody>
          <a:bodyPr>
            <a:normAutofit fontScale="90000"/>
          </a:bodyPr>
          <a:lstStyle/>
          <a:p>
            <a:r>
              <a:rPr lang="uk-UA" dirty="0" err="1" smtClean="0"/>
              <a:t>Професійно</a:t>
            </a:r>
            <a:r>
              <a:rPr lang="uk-UA" dirty="0" smtClean="0"/>
              <a:t> важливі якості педагога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45029"/>
            <a:ext cx="10515600" cy="5131934"/>
          </a:xfrm>
        </p:spPr>
        <p:txBody>
          <a:bodyPr>
            <a:normAutofit/>
          </a:bodyPr>
          <a:lstStyle/>
          <a:p>
            <a:r>
              <a:rPr lang="ru-RU" dirty="0" err="1" smtClean="0"/>
              <a:t>Емпатійн</a:t>
            </a:r>
            <a:r>
              <a:rPr lang="uk-UA" dirty="0" err="1" smtClean="0"/>
              <a:t>ість</a:t>
            </a:r>
            <a:r>
              <a:rPr lang="uk-UA" dirty="0" smtClean="0"/>
              <a:t>,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альтруїзм</a:t>
            </a:r>
            <a:r>
              <a:rPr lang="ru-RU" dirty="0" smtClean="0"/>
              <a:t>, </a:t>
            </a:r>
          </a:p>
          <a:p>
            <a:r>
              <a:rPr lang="ru-RU" dirty="0" err="1" smtClean="0"/>
              <a:t>креативність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/>
              <a:t>сенсу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err="1" smtClean="0"/>
              <a:t>внутрішній</a:t>
            </a:r>
            <a:r>
              <a:rPr lang="ru-RU" dirty="0" smtClean="0"/>
              <a:t> локус контроль, </a:t>
            </a:r>
          </a:p>
          <a:p>
            <a:r>
              <a:rPr lang="ru-RU" dirty="0" err="1" smtClean="0"/>
              <a:t>сприйняття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/>
              <a:t>невизначеності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err="1" smtClean="0"/>
              <a:t>конфліктостійкість</a:t>
            </a:r>
            <a:r>
              <a:rPr lang="ru-RU" dirty="0" smtClean="0"/>
              <a:t>, </a:t>
            </a:r>
          </a:p>
          <a:p>
            <a:r>
              <a:rPr lang="ru-RU" dirty="0" err="1" smtClean="0"/>
              <a:t>фрустрація</a:t>
            </a:r>
            <a:r>
              <a:rPr lang="ru-RU" dirty="0" smtClean="0"/>
              <a:t>, </a:t>
            </a:r>
            <a:r>
              <a:rPr lang="ru-RU" dirty="0" err="1" smtClean="0"/>
              <a:t>здатніст</a:t>
            </a:r>
            <a:r>
              <a:rPr lang="uk-UA" dirty="0"/>
              <a:t>ю</a:t>
            </a:r>
            <a:r>
              <a:rPr lang="ru-RU" dirty="0"/>
              <a:t> до </a:t>
            </a:r>
            <a:r>
              <a:rPr lang="ru-RU" dirty="0" err="1"/>
              <a:t>рефлексії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err="1" smtClean="0"/>
              <a:t>психологічна</a:t>
            </a:r>
            <a:r>
              <a:rPr lang="ru-RU" dirty="0" smtClean="0"/>
              <a:t> </a:t>
            </a:r>
            <a:r>
              <a:rPr lang="ru-RU" dirty="0" err="1" smtClean="0"/>
              <a:t>стійкість</a:t>
            </a:r>
            <a:r>
              <a:rPr lang="ru-RU" dirty="0" smtClean="0"/>
              <a:t>, </a:t>
            </a:r>
          </a:p>
          <a:p>
            <a:r>
              <a:rPr lang="ru-RU" dirty="0" smtClean="0"/>
              <a:t>адекватна </a:t>
            </a:r>
            <a:r>
              <a:rPr lang="ru-RU" dirty="0" err="1" smtClean="0"/>
              <a:t>самооцінка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4617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0160" y="365126"/>
            <a:ext cx="10073640" cy="32720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9897" y="1345474"/>
            <a:ext cx="10543903" cy="4831489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4000" dirty="0" err="1"/>
              <a:t>Хоча</a:t>
            </a:r>
            <a:r>
              <a:rPr lang="ru-RU" sz="4000" dirty="0"/>
              <a:t> б над тобою </a:t>
            </a:r>
            <a:r>
              <a:rPr lang="ru-RU" sz="4000" dirty="0" err="1"/>
              <a:t>було</a:t>
            </a:r>
            <a:r>
              <a:rPr lang="ru-RU" sz="4000" dirty="0"/>
              <a:t> сто </a:t>
            </a:r>
            <a:r>
              <a:rPr lang="ru-RU" sz="4000" dirty="0" err="1"/>
              <a:t>вчителів</a:t>
            </a:r>
            <a:r>
              <a:rPr lang="ru-RU" sz="4000" dirty="0"/>
              <a:t> – вони </a:t>
            </a:r>
            <a:r>
              <a:rPr lang="ru-RU" sz="4000" dirty="0" err="1"/>
              <a:t>будуть</a:t>
            </a:r>
            <a:r>
              <a:rPr lang="ru-RU" sz="4000" dirty="0"/>
              <a:t> </a:t>
            </a:r>
            <a:r>
              <a:rPr lang="ru-RU" sz="4000" dirty="0" err="1"/>
              <a:t>безсилі</a:t>
            </a:r>
            <a:r>
              <a:rPr lang="ru-RU" sz="4000" dirty="0"/>
              <a:t>, </a:t>
            </a:r>
            <a:r>
              <a:rPr lang="ru-RU" sz="4000" dirty="0" err="1"/>
              <a:t>якщо</a:t>
            </a:r>
            <a:r>
              <a:rPr lang="ru-RU" sz="4000" dirty="0"/>
              <a:t> </a:t>
            </a:r>
            <a:r>
              <a:rPr lang="ru-RU" sz="4000" dirty="0" err="1"/>
              <a:t>ти</a:t>
            </a:r>
            <a:r>
              <a:rPr lang="ru-RU" sz="4000" dirty="0"/>
              <a:t> не </a:t>
            </a:r>
            <a:r>
              <a:rPr lang="ru-RU" sz="4000" dirty="0" err="1"/>
              <a:t>зможеш</a:t>
            </a:r>
            <a:r>
              <a:rPr lang="ru-RU" sz="4000" dirty="0"/>
              <a:t> сам </a:t>
            </a:r>
            <a:r>
              <a:rPr lang="ru-RU" sz="4000" dirty="0" err="1"/>
              <a:t>змусити</a:t>
            </a:r>
            <a:r>
              <a:rPr lang="ru-RU" sz="4000" dirty="0"/>
              <a:t> себе до </a:t>
            </a:r>
            <a:r>
              <a:rPr lang="ru-RU" sz="4000" dirty="0" err="1"/>
              <a:t>праці</a:t>
            </a:r>
            <a:r>
              <a:rPr lang="ru-RU" sz="4000" dirty="0"/>
              <a:t> і сам </a:t>
            </a:r>
            <a:r>
              <a:rPr lang="ru-RU" sz="4000" dirty="0" err="1"/>
              <a:t>вимагати</a:t>
            </a:r>
            <a:r>
              <a:rPr lang="ru-RU" sz="4000" dirty="0"/>
              <a:t> </a:t>
            </a:r>
            <a:r>
              <a:rPr lang="ru-RU" sz="4000" dirty="0" err="1"/>
              <a:t>її</a:t>
            </a:r>
            <a:r>
              <a:rPr lang="ru-RU" sz="4000" dirty="0"/>
              <a:t> </a:t>
            </a:r>
            <a:r>
              <a:rPr lang="ru-RU" sz="4000" dirty="0" err="1"/>
              <a:t>від</a:t>
            </a:r>
            <a:r>
              <a:rPr lang="ru-RU" sz="4000" dirty="0"/>
              <a:t> себе.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uk-UA" sz="4000" dirty="0" smtClean="0"/>
              <a:t>В.О. Сухомлинський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8578310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519</Words>
  <Application>Microsoft Office PowerPoint</Application>
  <PresentationFormat>Произвольный</PresentationFormat>
  <Paragraphs>53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 Використання ідей  В.О. Сухомлинського у формуванні педагогічної толерантності.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Професійно важливі якості педагога</vt:lpstr>
      <vt:lpstr>Презентация PowerPoint</vt:lpstr>
      <vt:lpstr>Аспекти виявлення педагогічної толерантності</vt:lpstr>
      <vt:lpstr>Презентация PowerPoint</vt:lpstr>
      <vt:lpstr>Презентация PowerPoint</vt:lpstr>
      <vt:lpstr>Педагогічна толерантність</vt:lpstr>
      <vt:lpstr>Компоненти педагогічної толерантності</vt:lpstr>
      <vt:lpstr>Псисхологічний компонент</vt:lpstr>
      <vt:lpstr>Соціальний компонент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Використання ідей В.О. Сухомлинського у формуванні педагогічної толерантності.</dc:title>
  <dc:creator>Коля Быков</dc:creator>
  <cp:lastModifiedBy>User</cp:lastModifiedBy>
  <cp:revision>7</cp:revision>
  <dcterms:created xsi:type="dcterms:W3CDTF">2020-10-01T05:23:02Z</dcterms:created>
  <dcterms:modified xsi:type="dcterms:W3CDTF">2020-10-06T17:16:12Z</dcterms:modified>
</cp:coreProperties>
</file>